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7"/>
  </p:notesMasterIdLst>
  <p:sldIdLst>
    <p:sldId id="256" r:id="rId2"/>
    <p:sldId id="311" r:id="rId3"/>
    <p:sldId id="265" r:id="rId4"/>
    <p:sldId id="280" r:id="rId5"/>
    <p:sldId id="281" r:id="rId6"/>
    <p:sldId id="282" r:id="rId7"/>
    <p:sldId id="294" r:id="rId8"/>
    <p:sldId id="309" r:id="rId9"/>
    <p:sldId id="307" r:id="rId10"/>
    <p:sldId id="308" r:id="rId11"/>
    <p:sldId id="312" r:id="rId12"/>
    <p:sldId id="290" r:id="rId13"/>
    <p:sldId id="291" r:id="rId14"/>
    <p:sldId id="292" r:id="rId15"/>
    <p:sldId id="293" r:id="rId16"/>
    <p:sldId id="304" r:id="rId17"/>
    <p:sldId id="283" r:id="rId18"/>
    <p:sldId id="288" r:id="rId19"/>
    <p:sldId id="289" r:id="rId20"/>
    <p:sldId id="286" r:id="rId21"/>
    <p:sldId id="287" r:id="rId22"/>
    <p:sldId id="284" r:id="rId23"/>
    <p:sldId id="285" r:id="rId24"/>
    <p:sldId id="305" r:id="rId25"/>
    <p:sldId id="296" r:id="rId26"/>
    <p:sldId id="297" r:id="rId27"/>
    <p:sldId id="298" r:id="rId28"/>
    <p:sldId id="299" r:id="rId29"/>
    <p:sldId id="317" r:id="rId30"/>
    <p:sldId id="318" r:id="rId31"/>
    <p:sldId id="277" r:id="rId32"/>
    <p:sldId id="321" r:id="rId33"/>
    <p:sldId id="322" r:id="rId34"/>
    <p:sldId id="323" r:id="rId35"/>
    <p:sldId id="324" r:id="rId36"/>
    <p:sldId id="267" r:id="rId37"/>
    <p:sldId id="325" r:id="rId38"/>
    <p:sldId id="326" r:id="rId39"/>
    <p:sldId id="327" r:id="rId40"/>
    <p:sldId id="328" r:id="rId41"/>
    <p:sldId id="329" r:id="rId42"/>
    <p:sldId id="330" r:id="rId43"/>
    <p:sldId id="279" r:id="rId44"/>
    <p:sldId id="331" r:id="rId45"/>
    <p:sldId id="332" r:id="rId46"/>
    <p:sldId id="333" r:id="rId47"/>
    <p:sldId id="334" r:id="rId48"/>
    <p:sldId id="335" r:id="rId49"/>
    <p:sldId id="336" r:id="rId50"/>
    <p:sldId id="337" r:id="rId51"/>
    <p:sldId id="257" r:id="rId52"/>
    <p:sldId id="338" r:id="rId53"/>
    <p:sldId id="258" r:id="rId54"/>
    <p:sldId id="339" r:id="rId55"/>
    <p:sldId id="396" r:id="rId56"/>
    <p:sldId id="393" r:id="rId57"/>
    <p:sldId id="394" r:id="rId58"/>
    <p:sldId id="341" r:id="rId59"/>
    <p:sldId id="343" r:id="rId60"/>
    <p:sldId id="397" r:id="rId61"/>
    <p:sldId id="398" r:id="rId62"/>
    <p:sldId id="399" r:id="rId63"/>
    <p:sldId id="400" r:id="rId64"/>
    <p:sldId id="344" r:id="rId65"/>
    <p:sldId id="345" r:id="rId66"/>
    <p:sldId id="346" r:id="rId67"/>
    <p:sldId id="347" r:id="rId68"/>
    <p:sldId id="349" r:id="rId69"/>
    <p:sldId id="295" r:id="rId70"/>
    <p:sldId id="350" r:id="rId71"/>
    <p:sldId id="351" r:id="rId72"/>
    <p:sldId id="352" r:id="rId73"/>
    <p:sldId id="353" r:id="rId74"/>
    <p:sldId id="354" r:id="rId75"/>
    <p:sldId id="355" r:id="rId76"/>
    <p:sldId id="300" r:id="rId77"/>
    <p:sldId id="356" r:id="rId78"/>
    <p:sldId id="357" r:id="rId79"/>
    <p:sldId id="302" r:id="rId80"/>
    <p:sldId id="358" r:id="rId81"/>
    <p:sldId id="359" r:id="rId82"/>
    <p:sldId id="360" r:id="rId83"/>
    <p:sldId id="370" r:id="rId84"/>
    <p:sldId id="371" r:id="rId85"/>
    <p:sldId id="372" r:id="rId86"/>
    <p:sldId id="373" r:id="rId87"/>
    <p:sldId id="374" r:id="rId88"/>
    <p:sldId id="375" r:id="rId89"/>
    <p:sldId id="376" r:id="rId90"/>
    <p:sldId id="377" r:id="rId91"/>
    <p:sldId id="378" r:id="rId92"/>
    <p:sldId id="379" r:id="rId93"/>
    <p:sldId id="380" r:id="rId94"/>
    <p:sldId id="381" r:id="rId95"/>
    <p:sldId id="382" r:id="rId96"/>
    <p:sldId id="383" r:id="rId97"/>
    <p:sldId id="384" r:id="rId98"/>
    <p:sldId id="385" r:id="rId99"/>
    <p:sldId id="386" r:id="rId100"/>
    <p:sldId id="387" r:id="rId101"/>
    <p:sldId id="388" r:id="rId102"/>
    <p:sldId id="389" r:id="rId103"/>
    <p:sldId id="390" r:id="rId104"/>
    <p:sldId id="391" r:id="rId105"/>
    <p:sldId id="392" r:id="rId10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77" d="100"/>
          <a:sy n="177" d="100"/>
        </p:scale>
        <p:origin x="4734" y="15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9A475B-A9AC-42A0-B5F2-46E280E0EB74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20546D-2AA0-424F-82E3-76EAD5E703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473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4635A-3615-4515-B734-BFBB5354D8D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701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546D-2AA0-424F-82E3-76EAD5E7035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92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04E81-7E5E-47D4-97DF-D26797000F94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311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E40D7-82CA-40C8-94E5-0761FF84FDCB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F57EB-620C-4FF4-924E-84D366BD33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686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E40D7-82CA-40C8-94E5-0761FF84FDCB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F57EB-620C-4FF4-924E-84D366BD33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631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E40D7-82CA-40C8-94E5-0761FF84FDCB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F57EB-620C-4FF4-924E-84D366BD33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096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E40D7-82CA-40C8-94E5-0761FF84FDCB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F57EB-620C-4FF4-924E-84D366BD33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598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E40D7-82CA-40C8-94E5-0761FF84FDCB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F57EB-620C-4FF4-924E-84D366BD33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130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E40D7-82CA-40C8-94E5-0761FF84FDCB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F57EB-620C-4FF4-924E-84D366BD33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62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E40D7-82CA-40C8-94E5-0761FF84FDCB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F57EB-620C-4FF4-924E-84D366BD33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472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E40D7-82CA-40C8-94E5-0761FF84FDCB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F57EB-620C-4FF4-924E-84D366BD33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881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E40D7-82CA-40C8-94E5-0761FF84FDCB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F57EB-620C-4FF4-924E-84D366BD33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060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E40D7-82CA-40C8-94E5-0761FF84FDCB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F57EB-620C-4FF4-924E-84D366BD33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381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E40D7-82CA-40C8-94E5-0761FF84FDCB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F57EB-620C-4FF4-924E-84D366BD33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166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8E40D7-82CA-40C8-94E5-0761FF84FDCB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F57EB-620C-4FF4-924E-84D366BD33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972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180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1240.png"/><Relationship Id="rId3" Type="http://schemas.openxmlformats.org/officeDocument/2006/relationships/image" Target="../media/image128.png"/><Relationship Id="rId7" Type="http://schemas.openxmlformats.org/officeDocument/2006/relationships/image" Target="NULL"/><Relationship Id="rId12" Type="http://schemas.openxmlformats.org/officeDocument/2006/relationships/image" Target="../media/image1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111.png"/><Relationship Id="rId5" Type="http://schemas.openxmlformats.org/officeDocument/2006/relationships/image" Target="NULL"/><Relationship Id="rId10" Type="http://schemas.openxmlformats.org/officeDocument/2006/relationships/image" Target="../media/image130.png"/><Relationship Id="rId4" Type="http://schemas.openxmlformats.org/officeDocument/2006/relationships/image" Target="../media/image129.png"/><Relationship Id="rId9" Type="http://schemas.openxmlformats.org/officeDocument/2006/relationships/image" Target="NULL"/><Relationship Id="rId14" Type="http://schemas.openxmlformats.org/officeDocument/2006/relationships/image" Target="../media/image132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hyperlink" Target="https://en.wikipedia.org/wiki/Help:IPA/English" TargetMode="Externa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7" Type="http://schemas.openxmlformats.org/officeDocument/2006/relationships/image" Target="../media/image28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wmf"/><Relationship Id="rId4" Type="http://schemas.openxmlformats.org/officeDocument/2006/relationships/oleObject" Target="../embeddings/oleObject2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ol.unh.edu/sites/default/files/knowledgebase/ge/pcs.pdf" TargetMode="External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ol.unh.edu/sites/default/files/knowledgebase/ge/pcs.pdf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hyperlink" Target="https://www.iol.unh.edu/sites/default/files/knowledgebase/ge/pcs.pdf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ol.unh.edu/sites/default/files/knowledgebase/ge/pcs.pdf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ol.unh.edu/sites/default/files/knowledgebase/ge/pcs.pdf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www.iol.unh.edu/sites/default/files/knowledgebase/ge/pcs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1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utorial.math.lamar.edu/Classes/DE/PeriodicOrthogonal.aspx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4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19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1.png"/><Relationship Id="rId4" Type="http://schemas.openxmlformats.org/officeDocument/2006/relationships/image" Target="../media/image117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NULL"/><Relationship Id="rId7" Type="http://schemas.openxmlformats.org/officeDocument/2006/relationships/image" Target="../media/image11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22.png"/><Relationship Id="rId4" Type="http://schemas.openxmlformats.org/officeDocument/2006/relationships/image" Target="NUL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25.png"/><Relationship Id="rId4" Type="http://schemas.openxmlformats.org/officeDocument/2006/relationships/image" Target="NUL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Physical Layer</a:t>
            </a:r>
            <a:br>
              <a:rPr lang="en-US" altLang="ko-KR" dirty="0"/>
            </a:br>
            <a:r>
              <a:rPr lang="en-US" altLang="ko-KR" dirty="0"/>
              <a:t>Signal and Modulation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LECTURE 10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332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Data and Signal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altLang="ko-KR" dirty="0"/>
                  <a:t>Data Rate</a:t>
                </a:r>
              </a:p>
              <a:p>
                <a:pPr lvl="1"/>
                <a:r>
                  <a:rPr lang="en-US" altLang="ko-KR" dirty="0"/>
                  <a:t>Bits per second (bps)</a:t>
                </a:r>
              </a:p>
              <a:p>
                <a:r>
                  <a:rPr lang="en-US" altLang="ko-KR" dirty="0"/>
                  <a:t>Signal Rate (baud; </a:t>
                </a:r>
                <a:r>
                  <a:rPr lang="en-US" altLang="ko-KR" dirty="0" err="1"/>
                  <a:t>Bd</a:t>
                </a:r>
                <a:r>
                  <a:rPr lang="en-US" altLang="ko-KR" dirty="0"/>
                  <a:t>)</a:t>
                </a:r>
              </a:p>
              <a:p>
                <a:pPr lvl="1"/>
                <a:r>
                  <a:rPr lang="en-US" altLang="ko-KR" b="1" dirty="0"/>
                  <a:t>Symbol</a:t>
                </a:r>
                <a:r>
                  <a:rPr lang="en-US" altLang="ko-KR" dirty="0"/>
                  <a:t> : the unit of signal</a:t>
                </a:r>
              </a:p>
              <a:p>
                <a:pPr lvl="1"/>
                <a:r>
                  <a:rPr lang="en-US" altLang="ko-KR" b="1" dirty="0"/>
                  <a:t>baud</a:t>
                </a:r>
                <a:r>
                  <a:rPr lang="en-US" altLang="ko-KR" dirty="0"/>
                  <a:t> is the unit for symbol rate or modulation rate in </a:t>
                </a:r>
                <a:r>
                  <a:rPr lang="en-US" altLang="ko-KR" b="1" dirty="0"/>
                  <a:t>symbols per second </a:t>
                </a:r>
                <a:r>
                  <a:rPr lang="en-US" altLang="ko-KR" dirty="0"/>
                  <a:t>or</a:t>
                </a:r>
                <a:r>
                  <a:rPr lang="en-US" altLang="ko-KR" b="1" dirty="0"/>
                  <a:t> pulses per second</a:t>
                </a:r>
              </a:p>
              <a:p>
                <a:pPr lvl="1"/>
                <a:r>
                  <a:rPr lang="en-US" altLang="ko-KR" dirty="0"/>
                  <a:t>It is the number of </a:t>
                </a:r>
                <a:r>
                  <a:rPr lang="en-US" altLang="ko-KR" b="1" dirty="0"/>
                  <a:t>distinct symbol changes </a:t>
                </a:r>
                <a:r>
                  <a:rPr lang="en-US" altLang="ko-KR" dirty="0"/>
                  <a:t>(signaling events) made to the transmission medium per second in a digitally modulated signal or a line code</a:t>
                </a:r>
              </a:p>
              <a:p>
                <a:pPr lvl="1"/>
                <a:r>
                  <a:rPr lang="en-US" altLang="ko-KR" dirty="0"/>
                  <a:t>If </a:t>
                </a:r>
                <a:r>
                  <a:rPr lang="en-US" altLang="ko-KR" i="1" dirty="0">
                    <a:solidFill>
                      <a:srgbClr val="FF0000"/>
                    </a:solidFill>
                  </a:rPr>
                  <a:t>N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 bits </a:t>
                </a:r>
                <a:r>
                  <a:rPr lang="en-US" altLang="ko-KR" dirty="0"/>
                  <a:t>are conveyed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per symbol</a:t>
                </a:r>
                <a:r>
                  <a:rPr lang="en-US" altLang="ko-KR" dirty="0"/>
                  <a:t>, and the bit rate is </a:t>
                </a:r>
                <a:r>
                  <a:rPr lang="en-US" altLang="ko-KR" i="1" dirty="0">
                    <a:solidFill>
                      <a:srgbClr val="FF0000"/>
                    </a:solidFill>
                  </a:rPr>
                  <a:t>R</a:t>
                </a:r>
                <a:r>
                  <a:rPr lang="en-US" altLang="ko-KR" dirty="0"/>
                  <a:t>, inclusive of channel coding overhead, </a:t>
                </a:r>
                <a:r>
                  <a:rPr lang="en-US" altLang="ko-KR" b="1" dirty="0"/>
                  <a:t>the symbol rate </a:t>
                </a:r>
                <a:r>
                  <a:rPr lang="en-US" altLang="ko-KR" b="1" i="1" dirty="0"/>
                  <a:t>f</a:t>
                </a:r>
                <a:r>
                  <a:rPr lang="en-US" altLang="ko-KR" b="1" baseline="-25000" dirty="0"/>
                  <a:t>s</a:t>
                </a:r>
                <a:r>
                  <a:rPr lang="en-US" altLang="ko-KR" dirty="0"/>
                  <a:t> and the </a:t>
                </a:r>
                <a:r>
                  <a:rPr lang="en-US" altLang="ko-KR" b="1" dirty="0"/>
                  <a:t>symbol duration time </a:t>
                </a:r>
                <a:r>
                  <a:rPr lang="en-US" altLang="ko-KR" b="1" i="1" dirty="0"/>
                  <a:t>T</a:t>
                </a:r>
                <a:r>
                  <a:rPr lang="en-US" altLang="ko-KR" b="1" baseline="-25000" dirty="0"/>
                  <a:t>s</a:t>
                </a:r>
                <a:r>
                  <a:rPr lang="en-US" altLang="ko-KR" dirty="0"/>
                  <a:t> can be calculated as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𝑅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altLang="ko-KR" b="0" i="1" dirty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dirty="0" smtClean="0">
                            <a:latin typeface="Cambria Math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5" t="-2426" r="-1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983657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3600" dirty="0"/>
              <a:t>M-</a:t>
            </a:r>
            <a:r>
              <a:rPr lang="en-US" altLang="ko-KR" sz="3600" dirty="0" err="1"/>
              <a:t>ary</a:t>
            </a:r>
            <a:r>
              <a:rPr lang="en-US" altLang="ko-KR" sz="3600" dirty="0"/>
              <a:t> Signaling Scheme</a:t>
            </a:r>
            <a:br>
              <a:rPr lang="en-NZ" altLang="ko-KR" sz="3600" dirty="0"/>
            </a:br>
            <a:r>
              <a:rPr lang="en-NZ" altLang="ko-KR" sz="3600" dirty="0"/>
              <a:t>Quadrature phase-shift keying (QPSK)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395536" y="3575746"/>
                <a:ext cx="4572000" cy="120032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altLang="ko-KR" dirty="0"/>
                  <a:t>Writing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the symbols in the constellation diagram</a:t>
                </a:r>
                <a:r>
                  <a:rPr lang="en-US" altLang="ko-KR" dirty="0"/>
                  <a:t> in terms of the sine and cosine waves used to transmit them: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(2</m:t>
                          </m:r>
                          <m:r>
                            <m:rPr>
                              <m:sty m:val="p"/>
                            </m:rPr>
                            <a:rPr lang="el-GR" altLang="ko-KR" b="0" i="1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func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ko-KR" b="0" i="1" smtClean="0">
                          <a:latin typeface="Cambria Math" panose="02040503050406030204" pitchFamily="18" charset="0"/>
                        </a:rPr>
                        <m:t>ϕ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3575746"/>
                <a:ext cx="4572000" cy="1200329"/>
              </a:xfrm>
              <a:prstGeom prst="rect">
                <a:avLst/>
              </a:prstGeom>
              <a:blipFill>
                <a:blip r:embed="rId2"/>
                <a:stretch>
                  <a:fillRect l="-1200" t="-3061" b="-45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직사각형 20">
            <a:extLst>
              <a:ext uri="{FF2B5EF4-FFF2-40B4-BE49-F238E27FC236}">
                <a16:creationId xmlns:a16="http://schemas.microsoft.com/office/drawing/2014/main" id="{FDAB7F60-54BB-4198-A11F-31085E56D1A7}"/>
              </a:ext>
            </a:extLst>
          </p:cNvPr>
          <p:cNvSpPr/>
          <p:nvPr/>
        </p:nvSpPr>
        <p:spPr>
          <a:xfrm>
            <a:off x="395536" y="162170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When </a:t>
            </a:r>
            <a:r>
              <a:rPr lang="en-US" altLang="ko-KR" dirty="0">
                <a:solidFill>
                  <a:srgbClr val="FF0000"/>
                </a:solidFill>
              </a:rPr>
              <a:t>transmitting two signals by modulating them with QPSK(QAM)</a:t>
            </a:r>
            <a:r>
              <a:rPr lang="en-US" altLang="ko-KR" dirty="0"/>
              <a:t>, the transmitted signal will be of the form:</a:t>
            </a:r>
            <a:endParaRPr lang="ko-KR" altLang="en-US" dirty="0"/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09890413-27FD-40D2-BC2A-861DA6241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597678"/>
            <a:ext cx="3744416" cy="679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7B322EC8-3445-4948-BD4E-A38BEA93C3B5}"/>
                  </a:ext>
                </a:extLst>
              </p:cNvPr>
              <p:cNvSpPr/>
              <p:nvPr/>
            </p:nvSpPr>
            <p:spPr>
              <a:xfrm>
                <a:off x="4010926" y="2625299"/>
                <a:ext cx="1986248" cy="2511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NZ" altLang="ko-KR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altLang="ko-KR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NZ" altLang="ko-KR" sz="10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ko-KR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ko-KR" altLang="en-US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ko-KR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ko-KR" sz="1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NZ" altLang="ko-KR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ko-KR" sz="10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ko-KR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0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altLang="ko-KR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ko-KR" altLang="en-US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ko-KR" sz="1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ko-KR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func>
                      <m:r>
                        <a:rPr lang="en-US" altLang="ko-KR" sz="1000" i="1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ko-KR" sz="10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𝑖</m:t>
                      </m:r>
                      <m:func>
                        <m:funcPr>
                          <m:ctrlPr>
                            <a:rPr lang="en-US" altLang="ko-KR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0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n-US" altLang="ko-KR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ko-KR" altLang="en-US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ko-KR" sz="1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ko-KR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7B322EC8-3445-4948-BD4E-A38BEA93C3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926" y="2625299"/>
                <a:ext cx="1986248" cy="251159"/>
              </a:xfrm>
              <a:prstGeom prst="rect">
                <a:avLst/>
              </a:prstGeom>
              <a:blipFill>
                <a:blip r:embed="rId4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309879F-245C-4C5B-A0DD-4D970AECF045}"/>
                  </a:ext>
                </a:extLst>
              </p:cNvPr>
              <p:cNvSpPr txBox="1"/>
              <p:nvPr/>
            </p:nvSpPr>
            <p:spPr>
              <a:xfrm>
                <a:off x="4048511" y="2900125"/>
                <a:ext cx="1449051" cy="353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NZ" altLang="ko-KR" sz="1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NZ" altLang="ko-KR" sz="100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altLang="ko-KR" sz="1000" b="0" i="1" smtClean="0">
                              <a:latin typeface="Cambria Math"/>
                            </a:rPr>
                            <m:t>(</m:t>
                          </m:r>
                          <m:r>
                            <a:rPr lang="ko-KR" altLang="en-US" sz="1000" b="0" i="1" smtClean="0">
                              <a:latin typeface="Cambria Math"/>
                            </a:rPr>
                            <m:t>𝜃</m:t>
                          </m:r>
                          <m:r>
                            <a:rPr lang="en-US" altLang="ko-KR" sz="1000" b="0" i="1" smtClean="0"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ko-KR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1000" b="0" i="1" smtClean="0">
                                  <a:latin typeface="Cambria Math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ko-KR" sz="1000" b="0" i="1" smtClean="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ko-KR" sz="1000" b="0" i="1" smtClean="0">
                              <a:latin typeface="Cambria Math"/>
                            </a:rPr>
                            <m:t>)</m:t>
                          </m:r>
                        </m:e>
                      </m:func>
                      <m:r>
                        <a:rPr lang="en-US" altLang="ko-KR" sz="1000" b="0" i="1" smtClean="0">
                          <a:latin typeface="Cambria Math"/>
                        </a:rPr>
                        <m:t>=−</m:t>
                      </m:r>
                      <m:func>
                        <m:funcPr>
                          <m:ctrlP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000" b="0" i="0" smtClean="0"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n-US" altLang="ko-KR" sz="1000" b="0" i="1" smtClean="0">
                              <a:latin typeface="Cambria Math"/>
                            </a:rPr>
                            <m:t>(</m:t>
                          </m:r>
                          <m:r>
                            <a:rPr lang="ko-KR" altLang="en-US" sz="1000" b="0" i="1" smtClean="0">
                              <a:latin typeface="Cambria Math"/>
                            </a:rPr>
                            <m:t>𝜃</m:t>
                          </m:r>
                          <m:r>
                            <a:rPr lang="en-US" altLang="ko-KR" sz="1000" b="0" i="1" smtClean="0"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ko-KR" altLang="en-US" sz="1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309879F-245C-4C5B-A0DD-4D970AECF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511" y="2900125"/>
                <a:ext cx="1449051" cy="3538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327035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3600" dirty="0"/>
              <a:t>M-</a:t>
            </a:r>
            <a:r>
              <a:rPr lang="en-US" altLang="ko-KR" sz="3600" dirty="0" err="1"/>
              <a:t>ary</a:t>
            </a:r>
            <a:r>
              <a:rPr lang="en-US" altLang="ko-KR" sz="3600" dirty="0"/>
              <a:t> Signaling Scheme</a:t>
            </a:r>
            <a:br>
              <a:rPr lang="en-NZ" altLang="ko-KR" sz="3600" dirty="0"/>
            </a:br>
            <a:r>
              <a:rPr lang="en-NZ" altLang="ko-KR" sz="3600" dirty="0"/>
              <a:t>Quadrature phase-shift keying (QPSK)</a:t>
            </a:r>
            <a:endParaRPr lang="ko-KR" altLang="en-US" sz="3600" dirty="0"/>
          </a:p>
        </p:txBody>
      </p:sp>
      <p:pic>
        <p:nvPicPr>
          <p:cNvPr id="15362" name="Picture 2" descr="https://upload.wikimedia.org/wikipedia/commons/e/ea/Transmisor_QPSK_2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1772816"/>
            <a:ext cx="7107479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s://upload.wikimedia.org/wikipedia/commons/1/1a/Receiver_QPS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282691"/>
            <a:ext cx="7460952" cy="145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300192" y="2924944"/>
                <a:ext cx="2622321" cy="6384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i="1" smtClean="0">
                          <a:latin typeface="Cambria Math"/>
                          <a:ea typeface="Cambria Math"/>
                        </a:rPr>
                        <m:t>±</m:t>
                      </m:r>
                      <m:rad>
                        <m:radPr>
                          <m:degHide m:val="on"/>
                          <m:ctrlP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ko-KR" sz="12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0" i="1" smtClean="0">
                                      <a:latin typeface="Cambria Math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sz="1200" b="0" i="1" smtClean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ko-KR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0" i="1" smtClean="0">
                                      <a:latin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ko-KR" sz="1200" b="0" i="1" smtClean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func>
                        <m:funcPr>
                          <m:ctrlPr>
                            <a:rPr lang="en-NZ" altLang="ko-KR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NZ" altLang="ko-KR" sz="120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altLang="ko-KR" sz="1200" b="0" i="1" smtClean="0">
                              <a:latin typeface="Cambria Math"/>
                            </a:rPr>
                            <m:t>(2</m:t>
                          </m:r>
                          <m:r>
                            <a:rPr lang="ko-KR" altLang="en-US" sz="1200" b="0" i="1" smtClean="0">
                              <a:latin typeface="Cambria Math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altLang="ko-KR" sz="1200" b="0" i="1" smtClean="0">
                              <a:latin typeface="Cambria Math"/>
                            </a:rPr>
                            <m:t>)</m:t>
                          </m:r>
                        </m:e>
                      </m:func>
                      <m:r>
                        <a:rPr lang="en-NZ" altLang="ko-KR" sz="1200" i="1" smtClean="0">
                          <a:latin typeface="Cambria Math"/>
                          <a:ea typeface="Cambria Math"/>
                        </a:rPr>
                        <m:t>±</m:t>
                      </m:r>
                      <m:rad>
                        <m:radPr>
                          <m:degHide m:val="on"/>
                          <m:ctrlPr>
                            <a:rPr lang="ko-KR" altLang="en-US" sz="1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0" i="1" smtClean="0">
                                      <a:latin typeface="Cambria Math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sz="1200" b="0" i="1" smtClean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ko-KR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0" i="1" smtClean="0">
                                      <a:latin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ko-KR" sz="1200" b="0" i="1" smtClean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func>
                        <m:func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200" i="0" smtClean="0"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n-US" altLang="ko-KR" sz="1200" b="0" i="1" smtClean="0">
                              <a:latin typeface="Cambria Math"/>
                            </a:rPr>
                            <m:t>(2</m:t>
                          </m:r>
                          <m:r>
                            <a:rPr lang="ko-KR" altLang="en-US" sz="1200" b="0" i="1" smtClean="0">
                              <a:latin typeface="Cambria Math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altLang="ko-KR" sz="1200" b="0" i="1" smtClean="0"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92" y="2924944"/>
                <a:ext cx="2622321" cy="63844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977140" y="2120904"/>
                <a:ext cx="308931" cy="193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00" dirty="0"/>
                  <a:t>/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6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sz="600" b="0" i="1" smtClean="0">
                            <a:latin typeface="Cambria Math"/>
                          </a:rPr>
                          <m:t>2</m:t>
                        </m:r>
                      </m:e>
                    </m:rad>
                  </m:oMath>
                </a14:m>
                <a:endParaRPr lang="ko-KR" altLang="en-US" sz="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7140" y="2120904"/>
                <a:ext cx="308931" cy="193707"/>
              </a:xfrm>
              <a:prstGeom prst="rect">
                <a:avLst/>
              </a:prstGeom>
              <a:blipFill rotWithShape="1">
                <a:blip r:embed="rId6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986116" y="2273304"/>
                <a:ext cx="308931" cy="193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00" dirty="0"/>
                  <a:t>/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6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sz="600" b="0" i="1" smtClean="0">
                            <a:latin typeface="Cambria Math"/>
                          </a:rPr>
                          <m:t>2</m:t>
                        </m:r>
                      </m:e>
                    </m:rad>
                  </m:oMath>
                </a14:m>
                <a:endParaRPr lang="ko-KR" altLang="en-US" sz="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116" y="2273304"/>
                <a:ext cx="308931" cy="193707"/>
              </a:xfrm>
              <a:prstGeom prst="rect">
                <a:avLst/>
              </a:prstGeom>
              <a:blipFill rotWithShape="1">
                <a:blip r:embed="rId7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990256" y="3271445"/>
                <a:ext cx="308931" cy="193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00" dirty="0"/>
                  <a:t>/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6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sz="600" b="0" i="1" smtClean="0">
                            <a:latin typeface="Cambria Math"/>
                          </a:rPr>
                          <m:t>2</m:t>
                        </m:r>
                      </m:e>
                    </m:rad>
                  </m:oMath>
                </a14:m>
                <a:endParaRPr lang="ko-KR" altLang="en-US" sz="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256" y="3271445"/>
                <a:ext cx="308931" cy="193707"/>
              </a:xfrm>
              <a:prstGeom prst="rect">
                <a:avLst/>
              </a:prstGeom>
              <a:blipFill rotWithShape="1">
                <a:blip r:embed="rId8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92092" y="3433389"/>
                <a:ext cx="308931" cy="193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00" dirty="0"/>
                  <a:t>/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6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sz="600" b="0" i="1" smtClean="0">
                            <a:latin typeface="Cambria Math"/>
                          </a:rPr>
                          <m:t>2</m:t>
                        </m:r>
                      </m:e>
                    </m:rad>
                  </m:oMath>
                </a14:m>
                <a:endParaRPr lang="ko-KR" altLang="en-US" sz="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092" y="3433389"/>
                <a:ext cx="308931" cy="193707"/>
              </a:xfrm>
              <a:prstGeom prst="rect">
                <a:avLst/>
              </a:prstGeom>
              <a:blipFill rotWithShape="1">
                <a:blip r:embed="rId9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611560" y="3927618"/>
                <a:ext cx="4731488" cy="4347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trlPr>
                          <a:rPr lang="en-US" altLang="ko-KR" sz="100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000" b="0" i="1" smtClean="0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altLang="ko-KR" sz="100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1000" b="0" i="1" smtClean="0">
                                <a:latin typeface="Cambria Math"/>
                                <a:ea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𝑠</m:t>
                            </m:r>
                          </m:sub>
                        </m:sSub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10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ko-KR" sz="1000" b="0" i="1" smtClean="0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en-US" altLang="ko-KR" sz="1000" i="1">
                                <a:latin typeface="Cambria Math"/>
                                <a:ea typeface="Cambria Math"/>
                              </a:rPr>
                              <m:t>±</m:t>
                            </m:r>
                            <m:rad>
                              <m:radPr>
                                <m:degHide m:val="on"/>
                                <m:ctrlPr>
                                  <a:rPr lang="ko-KR" altLang="en-US" sz="10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altLang="ko-KR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ko-KR" sz="1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000" i="1">
                                            <a:latin typeface="Cambria Math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altLang="ko-KR" sz="1000" b="0" i="1" smtClean="0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ko-KR" sz="1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000" i="1">
                                            <a:latin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altLang="ko-KR" sz="1000" b="0" i="1" smtClean="0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  <m:func>
                              <m:funcPr>
                                <m:ctrlPr>
                                  <a:rPr lang="en-NZ" altLang="ko-KR" sz="1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NZ" altLang="ko-KR" sz="1000"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ko-KR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000" i="1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ko-KR" altLang="en-US" sz="1000" i="1">
                                        <a:latin typeface="Cambria Math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altLang="ko-KR" sz="1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000" i="1">
                                            <a:latin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altLang="ko-KR" sz="1000" i="1">
                                            <a:latin typeface="Cambria Math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altLang="ko-KR" sz="10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NZ" altLang="ko-KR" sz="1000" i="1">
                                <a:latin typeface="Cambria Math"/>
                                <a:ea typeface="Cambria Math"/>
                              </a:rPr>
                              <m:t>±</m:t>
                            </m:r>
                            <m:rad>
                              <m:radPr>
                                <m:degHide m:val="on"/>
                                <m:ctrlPr>
                                  <a:rPr lang="ko-KR" altLang="en-US" sz="10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altLang="ko-KR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ko-KR" sz="1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000" i="1">
                                            <a:latin typeface="Cambria Math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altLang="ko-KR" sz="1000" b="0" i="1" smtClean="0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ko-KR" sz="1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000" i="1">
                                            <a:latin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altLang="ko-KR" sz="1000" b="0" i="1" smtClean="0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  <m:func>
                              <m:funcPr>
                                <m:ctrlPr>
                                  <a:rPr lang="en-US" altLang="ko-KR" sz="1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sz="1000">
                                    <a:latin typeface="Cambria Math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ko-KR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000" i="1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ko-KR" altLang="en-US" sz="1000" i="1">
                                        <a:latin typeface="Cambria Math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altLang="ko-KR" sz="1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000" i="1">
                                            <a:latin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altLang="ko-KR" sz="1000" i="1">
                                            <a:latin typeface="Cambria Math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altLang="ko-KR" sz="10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nary>
                    <m:r>
                      <a:rPr lang="en-US" altLang="ko-KR" sz="1000" b="0" i="1" smtClean="0">
                        <a:latin typeface="Cambria Math"/>
                        <a:ea typeface="Cambria Math"/>
                      </a:rPr>
                      <m:t>∗</m:t>
                    </m:r>
                    <m:rad>
                      <m:radPr>
                        <m:degHide m:val="on"/>
                        <m:ctrlPr>
                          <a:rPr lang="en-US" altLang="ko-KR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1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altLang="ko-KR" sz="1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sz="1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0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ko-KR" sz="10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e>
                    </m:rad>
                    <m:func>
                      <m:funcPr>
                        <m:ctrlPr>
                          <a:rPr lang="en-NZ" altLang="ko-KR" sz="1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NZ" altLang="ko-KR" sz="1000" i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cos</m:t>
                        </m:r>
                      </m:fName>
                      <m:e>
                        <m:r>
                          <a:rPr lang="en-US" altLang="ko-KR" sz="1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(2</m:t>
                        </m:r>
                        <m:r>
                          <a:rPr lang="ko-KR" altLang="en-US" sz="1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𝜋</m:t>
                        </m:r>
                        <m:sSub>
                          <m:sSubPr>
                            <m:ctrlPr>
                              <a:rPr lang="en-US" altLang="ko-KR" sz="1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sz="1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en-US" altLang="ko-KR" sz="1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𝑡</m:t>
                        </m:r>
                        <m:r>
                          <a:rPr lang="en-US" altLang="ko-KR" sz="1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altLang="ko-KR" sz="1000" dirty="0" err="1"/>
                  <a:t>dt</a:t>
                </a:r>
                <a:r>
                  <a:rPr lang="en-US" altLang="ko-KR" sz="1000" dirty="0"/>
                  <a:t> = </a:t>
                </a:r>
                <a14:m>
                  <m:oMath xmlns:m="http://schemas.openxmlformats.org/officeDocument/2006/math">
                    <m:r>
                      <a:rPr lang="en-US" altLang="ko-KR" sz="1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ad>
                      <m:radPr>
                        <m:degHide m:val="on"/>
                        <m:ctrlPr>
                          <a:rPr lang="en-US" altLang="ko-KR" sz="100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100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100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000" b="0" i="1" smtClean="0">
                                    <a:latin typeface="Cambria Math"/>
                                    <a:ea typeface="Cambria Math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ko-KR" sz="1000" b="0" i="1" smtClean="0">
                                    <a:latin typeface="Cambria Math"/>
                                    <a:ea typeface="Cambria Math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100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000" b="0" i="1" smtClean="0">
                                    <a:latin typeface="Cambria Math"/>
                                    <a:ea typeface="Cambria Math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ko-KR" sz="1000" b="0" i="1" smtClean="0">
                                    <a:latin typeface="Cambria Math"/>
                                    <a:ea typeface="Cambria Math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US" altLang="ko-KR" sz="1000" i="1" smtClean="0">
                        <a:latin typeface="Cambria Math"/>
                        <a:ea typeface="Cambria Math"/>
                      </a:rPr>
                      <m:t>∙</m:t>
                    </m:r>
                    <m:rad>
                      <m:radPr>
                        <m:degHide m:val="on"/>
                        <m:ctrlPr>
                          <a:rPr lang="en-US" altLang="ko-KR" sz="1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10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altLang="ko-KR" sz="1000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sz="10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000" i="1">
                                    <a:latin typeface="Cambria Math"/>
                                    <a:ea typeface="Cambria Math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ko-KR" sz="1000" b="0" i="1" smtClean="0">
                                    <a:latin typeface="Cambria Math"/>
                                    <a:ea typeface="Cambria Math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US" altLang="ko-KR" sz="1000" i="1" smtClean="0">
                        <a:latin typeface="Cambria Math"/>
                        <a:ea typeface="Cambria Math"/>
                      </a:rPr>
                      <m:t>∙</m:t>
                    </m:r>
                    <m:f>
                      <m:fPr>
                        <m:ctrlPr>
                          <a:rPr lang="en-US" altLang="ko-KR" sz="100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00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1000" b="0" i="1" smtClean="0">
                                <a:latin typeface="Cambria Math"/>
                                <a:ea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sz="1000" b="0" i="1" smtClean="0"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altLang="ko-KR" sz="10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den>
                    </m:f>
                    <m:r>
                      <a:rPr lang="en-US" altLang="ko-KR" sz="1000" b="0" i="1" smtClean="0">
                        <a:latin typeface="Cambria Math"/>
                        <a:ea typeface="Cambria Math"/>
                      </a:rPr>
                      <m:t>=±</m:t>
                    </m:r>
                    <m:rad>
                      <m:radPr>
                        <m:degHide m:val="on"/>
                        <m:ctrlPr>
                          <a:rPr lang="en-US" altLang="ko-KR" sz="10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10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1000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000" b="0" i="1" smtClean="0">
                                    <a:latin typeface="Cambria Math"/>
                                    <a:ea typeface="Cambria Math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ko-KR" sz="1000" b="0" i="1" smtClean="0">
                                    <a:latin typeface="Cambria Math"/>
                                    <a:ea typeface="Cambria Math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sz="10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endParaRPr lang="en-US" altLang="ko-KR" sz="10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927618"/>
                <a:ext cx="4731488" cy="434799"/>
              </a:xfrm>
              <a:prstGeom prst="rect">
                <a:avLst/>
              </a:prstGeom>
              <a:blipFill>
                <a:blip r:embed="rId10"/>
                <a:stretch>
                  <a:fillRect l="-3737" t="-41667" b="-736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4">
            <a:extLst>
              <a:ext uri="{FF2B5EF4-FFF2-40B4-BE49-F238E27FC236}">
                <a16:creationId xmlns:a16="http://schemas.microsoft.com/office/drawing/2014/main" id="{FFEAB3C1-768E-47CB-980A-D36200A45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927618"/>
            <a:ext cx="1829168" cy="56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B302ABC-BE0B-4AFA-B6A1-561D46DF57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14782" y="5749812"/>
            <a:ext cx="2160240" cy="6297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E7D01F-E2D0-4F07-A6EC-012F529BC8F2}"/>
                  </a:ext>
                </a:extLst>
              </p:cNvPr>
              <p:cNvSpPr txBox="1"/>
              <p:nvPr/>
            </p:nvSpPr>
            <p:spPr>
              <a:xfrm>
                <a:off x="539552" y="5847294"/>
                <a:ext cx="4697761" cy="4347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trlPr>
                          <a:rPr lang="en-US" altLang="ko-KR" sz="100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000" b="0" i="1" smtClean="0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altLang="ko-KR" sz="100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1000" b="0" i="1" smtClean="0">
                                <a:latin typeface="Cambria Math"/>
                                <a:ea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𝑠</m:t>
                            </m:r>
                          </m:sub>
                        </m:sSub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10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ko-KR" sz="1000" b="0" i="1" smtClean="0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en-US" altLang="ko-KR" sz="1000" i="1">
                                <a:latin typeface="Cambria Math"/>
                                <a:ea typeface="Cambria Math"/>
                              </a:rPr>
                              <m:t>±</m:t>
                            </m:r>
                            <m:rad>
                              <m:radPr>
                                <m:degHide m:val="on"/>
                                <m:ctrlPr>
                                  <a:rPr lang="ko-KR" altLang="en-US" sz="10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altLang="ko-KR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ko-KR" sz="1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000" i="1">
                                            <a:latin typeface="Cambria Math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altLang="ko-KR" sz="1000" b="0" i="1" smtClean="0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ko-KR" sz="1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000" i="1">
                                            <a:latin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altLang="ko-KR" sz="1000" b="0" i="1" smtClean="0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  <m:func>
                              <m:funcPr>
                                <m:ctrlPr>
                                  <a:rPr lang="en-NZ" altLang="ko-KR" sz="1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NZ" altLang="ko-KR" sz="1000"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ko-KR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000" i="1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ko-KR" altLang="en-US" sz="1000" i="1">
                                        <a:latin typeface="Cambria Math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altLang="ko-KR" sz="1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000" i="1">
                                            <a:latin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altLang="ko-KR" sz="1000" i="1">
                                            <a:latin typeface="Cambria Math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altLang="ko-KR" sz="10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NZ" altLang="ko-KR" sz="1000" i="1">
                                <a:latin typeface="Cambria Math"/>
                                <a:ea typeface="Cambria Math"/>
                              </a:rPr>
                              <m:t>±</m:t>
                            </m:r>
                            <m:rad>
                              <m:radPr>
                                <m:degHide m:val="on"/>
                                <m:ctrlPr>
                                  <a:rPr lang="ko-KR" altLang="en-US" sz="10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altLang="ko-KR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ko-KR" sz="1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000" i="1">
                                            <a:latin typeface="Cambria Math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altLang="ko-KR" sz="1000" b="0" i="1" smtClean="0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ko-KR" sz="1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000" i="1">
                                            <a:latin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altLang="ko-KR" sz="1000" b="0" i="1" smtClean="0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  <m:func>
                              <m:funcPr>
                                <m:ctrlPr>
                                  <a:rPr lang="en-US" altLang="ko-KR" sz="1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sz="1000">
                                    <a:latin typeface="Cambria Math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ko-KR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000" i="1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ko-KR" altLang="en-US" sz="1000" i="1">
                                        <a:latin typeface="Cambria Math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altLang="ko-KR" sz="1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000" i="1">
                                            <a:latin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altLang="ko-KR" sz="1000" i="1">
                                            <a:latin typeface="Cambria Math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altLang="ko-KR" sz="10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nary>
                    <m:r>
                      <a:rPr lang="en-US" altLang="ko-KR" sz="1000" b="0" i="1" smtClean="0">
                        <a:latin typeface="Cambria Math"/>
                        <a:ea typeface="Cambria Math"/>
                      </a:rPr>
                      <m:t>∗</m:t>
                    </m:r>
                    <m:rad>
                      <m:radPr>
                        <m:degHide m:val="on"/>
                        <m:ctrlPr>
                          <a:rPr lang="en-US" altLang="ko-KR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1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altLang="ko-KR" sz="1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sz="1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0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ko-KR" sz="10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e>
                    </m:rad>
                    <m:func>
                      <m:funcPr>
                        <m:ctrlPr>
                          <a:rPr lang="en-NZ" altLang="ko-KR" sz="1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000">
                            <a:solidFill>
                              <a:srgbClr val="FF0000"/>
                            </a:solidFill>
                            <a:latin typeface="Cambria Math"/>
                          </a:rPr>
                          <m:t>sin</m:t>
                        </m:r>
                      </m:fName>
                      <m:e>
                        <m:r>
                          <a:rPr lang="en-US" altLang="ko-KR" sz="1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(2</m:t>
                        </m:r>
                        <m:r>
                          <a:rPr lang="ko-KR" altLang="en-US" sz="1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𝜋</m:t>
                        </m:r>
                        <m:sSub>
                          <m:sSubPr>
                            <m:ctrlPr>
                              <a:rPr lang="en-US" altLang="ko-KR" sz="1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sz="1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en-US" altLang="ko-KR" sz="1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𝑡</m:t>
                        </m:r>
                        <m:r>
                          <a:rPr lang="en-US" altLang="ko-KR" sz="1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altLang="ko-KR" sz="1000" dirty="0" err="1"/>
                  <a:t>dt</a:t>
                </a:r>
                <a:r>
                  <a:rPr lang="en-US" altLang="ko-KR" sz="1000" dirty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100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100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100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000" b="0" i="1" smtClean="0">
                                    <a:latin typeface="Cambria Math"/>
                                    <a:ea typeface="Cambria Math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ko-KR" sz="1000" b="0" i="1" smtClean="0">
                                    <a:latin typeface="Cambria Math"/>
                                    <a:ea typeface="Cambria Math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100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000" b="0" i="1" smtClean="0">
                                    <a:latin typeface="Cambria Math"/>
                                    <a:ea typeface="Cambria Math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ko-KR" sz="1000" b="0" i="1" smtClean="0">
                                    <a:latin typeface="Cambria Math"/>
                                    <a:ea typeface="Cambria Math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US" altLang="ko-KR" sz="1000" i="1" smtClean="0">
                        <a:latin typeface="Cambria Math"/>
                        <a:ea typeface="Cambria Math"/>
                      </a:rPr>
                      <m:t>∙</m:t>
                    </m:r>
                    <m:rad>
                      <m:radPr>
                        <m:degHide m:val="on"/>
                        <m:ctrlPr>
                          <a:rPr lang="en-US" altLang="ko-KR" sz="1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10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altLang="ko-KR" sz="1000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sz="10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000" i="1">
                                    <a:latin typeface="Cambria Math"/>
                                    <a:ea typeface="Cambria Math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ko-KR" sz="1000" b="0" i="1" smtClean="0">
                                    <a:latin typeface="Cambria Math"/>
                                    <a:ea typeface="Cambria Math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US" altLang="ko-KR" sz="1000" i="1" smtClean="0">
                        <a:latin typeface="Cambria Math"/>
                        <a:ea typeface="Cambria Math"/>
                      </a:rPr>
                      <m:t>∙</m:t>
                    </m:r>
                    <m:f>
                      <m:fPr>
                        <m:ctrlPr>
                          <a:rPr lang="en-US" altLang="ko-KR" sz="100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00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1000" b="0" i="1" smtClean="0">
                                <a:latin typeface="Cambria Math"/>
                                <a:ea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sz="1000" b="0" i="1" smtClean="0"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altLang="ko-KR" sz="10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den>
                    </m:f>
                    <m:r>
                      <a:rPr lang="en-US" altLang="ko-KR" sz="1000" b="0" i="1" smtClean="0">
                        <a:latin typeface="Cambria Math"/>
                        <a:ea typeface="Cambria Math"/>
                      </a:rPr>
                      <m:t>=±</m:t>
                    </m:r>
                    <m:rad>
                      <m:radPr>
                        <m:degHide m:val="on"/>
                        <m:ctrlPr>
                          <a:rPr lang="en-US" altLang="ko-KR" sz="10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10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1000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000" b="0" i="1" smtClean="0">
                                    <a:latin typeface="Cambria Math"/>
                                    <a:ea typeface="Cambria Math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ko-KR" sz="1000" b="0" i="1" smtClean="0">
                                    <a:latin typeface="Cambria Math"/>
                                    <a:ea typeface="Cambria Math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sz="10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endParaRPr lang="en-US" altLang="ko-KR" sz="1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E7D01F-E2D0-4F07-A6EC-012F529BC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5847294"/>
                <a:ext cx="4697761" cy="434799"/>
              </a:xfrm>
              <a:prstGeom prst="rect">
                <a:avLst/>
              </a:prstGeom>
              <a:blipFill>
                <a:blip r:embed="rId13"/>
                <a:stretch>
                  <a:fillRect l="-3896" t="-41667" b="-736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729435-BE46-BB40-857A-23DC655888E1}"/>
                  </a:ext>
                </a:extLst>
              </p:cNvPr>
              <p:cNvSpPr txBox="1"/>
              <p:nvPr/>
            </p:nvSpPr>
            <p:spPr>
              <a:xfrm>
                <a:off x="6882239" y="1707929"/>
                <a:ext cx="1800200" cy="7753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ko-KR" sz="1100" dirty="0"/>
                  <a:t>energy per bit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ko-KR" sz="1100" dirty="0"/>
                  <a:t>: bit duration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/>
                      </a:rPr>
                      <m:t>𝐴</m:t>
                    </m:r>
                    <m:r>
                      <a:rPr lang="en-US" altLang="ko-KR" sz="1100" b="0" i="1" smtClean="0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ko-KR" altLang="en-US" sz="11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11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100" b="0" i="1" smtClean="0">
                                <a:latin typeface="Cambria Math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altLang="ko-KR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100" b="0" i="1" smtClean="0">
                                    <a:latin typeface="Cambria Math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ko-KR" sz="1100" b="0" i="1" smtClean="0">
                                    <a:latin typeface="Cambria Math"/>
                                  </a:rPr>
                                  <m:t>𝑏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11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100" b="0" i="1" smtClean="0">
                                    <a:latin typeface="Cambria Math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ko-KR" sz="1100" b="0" i="1" smtClean="0">
                                    <a:latin typeface="Cambria Math"/>
                                  </a:rPr>
                                  <m:t>𝑏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ko-KR" altLang="en-US" sz="11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729435-BE46-BB40-857A-23DC65588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2239" y="1707929"/>
                <a:ext cx="1800200" cy="775340"/>
              </a:xfrm>
              <a:prstGeom prst="rect">
                <a:avLst/>
              </a:prstGeom>
              <a:blipFill>
                <a:blip r:embed="rId14"/>
                <a:stretch>
                  <a:fillRect t="-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980100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3600" dirty="0"/>
              <a:t>M-</a:t>
            </a:r>
            <a:r>
              <a:rPr lang="en-US" altLang="ko-KR" sz="3600" dirty="0" err="1"/>
              <a:t>ary</a:t>
            </a:r>
            <a:r>
              <a:rPr lang="en-US" altLang="ko-KR" sz="3600" dirty="0"/>
              <a:t> Signaling Scheme</a:t>
            </a:r>
            <a:br>
              <a:rPr lang="en-NZ" altLang="ko-KR" sz="3600" dirty="0"/>
            </a:br>
            <a:r>
              <a:rPr lang="en-NZ" altLang="ko-KR" sz="3600" dirty="0"/>
              <a:t>Quadrature phase-shift keying (QPSK)</a:t>
            </a:r>
          </a:p>
        </p:txBody>
      </p:sp>
      <p:pic>
        <p:nvPicPr>
          <p:cNvPr id="5" name="Picture 2" descr="https://upload.wikimedia.org/wikipedia/commons/thumb/8/8f/QPSK_Gray_Coded.svg/618px-QPSK_Gray_Coded.sv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852936"/>
            <a:ext cx="2615716" cy="272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/>
          <p:cNvCxnSpPr/>
          <p:nvPr/>
        </p:nvCxnSpPr>
        <p:spPr>
          <a:xfrm flipV="1">
            <a:off x="2123728" y="3645024"/>
            <a:ext cx="648072" cy="648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146519" y="3617837"/>
                <a:ext cx="4145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519" y="3617837"/>
                <a:ext cx="41453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/>
          <p:cNvCxnSpPr/>
          <p:nvPr/>
        </p:nvCxnSpPr>
        <p:spPr>
          <a:xfrm>
            <a:off x="2771800" y="3645024"/>
            <a:ext cx="0" cy="64807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566487" y="4291940"/>
                <a:ext cx="384271" cy="4103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10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487" y="4291940"/>
                <a:ext cx="384271" cy="4103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연결선 13"/>
          <p:cNvCxnSpPr/>
          <p:nvPr/>
        </p:nvCxnSpPr>
        <p:spPr>
          <a:xfrm flipH="1">
            <a:off x="2123728" y="3645024"/>
            <a:ext cx="648072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689676" y="3402576"/>
                <a:ext cx="384271" cy="4103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10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676" y="3402576"/>
                <a:ext cx="384271" cy="4103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/>
          <p:cNvSpPr/>
          <p:nvPr/>
        </p:nvSpPr>
        <p:spPr>
          <a:xfrm>
            <a:off x="1016639" y="5589240"/>
            <a:ext cx="2276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altLang="ko-KR" dirty="0"/>
              <a:t>QPSK Constellation 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539552" y="1474911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Writing the symbols in the constellation diagram in terms of the sine and cosine waves used to transmit them: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1672410" y="2584068"/>
                <a:ext cx="800539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1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000"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n-US" altLang="ko-KR" sz="1000" i="1">
                              <a:latin typeface="Cambria Math"/>
                            </a:rPr>
                            <m:t>(2</m:t>
                          </m:r>
                          <m:r>
                            <a:rPr lang="ko-KR" altLang="en-US" sz="1000" i="1">
                              <a:latin typeface="Cambria Math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000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ko-KR" sz="1000" i="1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ko-KR" sz="1000" i="1">
                              <a:latin typeface="Cambria Math"/>
                            </a:rPr>
                            <m:t>𝑡</m:t>
                          </m:r>
                          <m:r>
                            <a:rPr lang="en-US" altLang="ko-KR" sz="1000" i="1"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ko-KR" altLang="en-US" sz="1000" dirty="0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410" y="2584068"/>
                <a:ext cx="800539" cy="246221"/>
              </a:xfrm>
              <a:prstGeom prst="rect">
                <a:avLst/>
              </a:prstGeom>
              <a:blipFill>
                <a:blip r:embed="rId6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/>
              <p:cNvSpPr/>
              <p:nvPr/>
            </p:nvSpPr>
            <p:spPr>
              <a:xfrm>
                <a:off x="2915816" y="4366108"/>
                <a:ext cx="816570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NZ" altLang="ko-KR" sz="1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NZ" altLang="ko-KR" sz="100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altLang="ko-KR" sz="1000" i="1">
                              <a:latin typeface="Cambria Math"/>
                            </a:rPr>
                            <m:t>(2</m:t>
                          </m:r>
                          <m:r>
                            <a:rPr lang="ko-KR" altLang="en-US" sz="1000" i="1">
                              <a:latin typeface="Cambria Math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000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ko-KR" sz="1000" i="1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ko-KR" sz="1000" i="1">
                              <a:latin typeface="Cambria Math"/>
                            </a:rPr>
                            <m:t>𝑡</m:t>
                          </m:r>
                          <m:r>
                            <a:rPr lang="en-US" altLang="ko-KR" sz="1000" i="1"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ko-KR" altLang="en-US" sz="1000" dirty="0"/>
              </a:p>
            </p:txBody>
          </p:sp>
        </mc:Choice>
        <mc:Fallback xmlns=""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4366108"/>
                <a:ext cx="816570" cy="246221"/>
              </a:xfrm>
              <a:prstGeom prst="rect">
                <a:avLst/>
              </a:prstGeom>
              <a:blipFill>
                <a:blip r:embed="rId7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E7DC65-766B-45AB-93BD-5EC228935DFD}"/>
                  </a:ext>
                </a:extLst>
              </p:cNvPr>
              <p:cNvSpPr txBox="1"/>
              <p:nvPr/>
            </p:nvSpPr>
            <p:spPr>
              <a:xfrm>
                <a:off x="1090740" y="4282514"/>
                <a:ext cx="501804" cy="4103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1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E7DC65-766B-45AB-93BD-5EC228935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740" y="4282514"/>
                <a:ext cx="501804" cy="4103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0BD5F4-3588-49BE-8B5E-14BB820DD6A5}"/>
                  </a:ext>
                </a:extLst>
              </p:cNvPr>
              <p:cNvSpPr txBox="1"/>
              <p:nvPr/>
            </p:nvSpPr>
            <p:spPr>
              <a:xfrm>
                <a:off x="1657042" y="4671959"/>
                <a:ext cx="501804" cy="4103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1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0BD5F4-3588-49BE-8B5E-14BB820DD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042" y="4671959"/>
                <a:ext cx="501804" cy="4103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E0AF08-7737-47F5-81FC-00F86F807A85}"/>
                  </a:ext>
                </a:extLst>
              </p:cNvPr>
              <p:cNvSpPr txBox="1"/>
              <p:nvPr/>
            </p:nvSpPr>
            <p:spPr>
              <a:xfrm>
                <a:off x="2743108" y="2943546"/>
                <a:ext cx="169918" cy="366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altLang="ko-KR" sz="1400" i="1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E0AF08-7737-47F5-81FC-00F86F807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108" y="2943546"/>
                <a:ext cx="169918" cy="366062"/>
              </a:xfrm>
              <a:prstGeom prst="rect">
                <a:avLst/>
              </a:prstGeom>
              <a:blipFill>
                <a:blip r:embed="rId10"/>
                <a:stretch>
                  <a:fillRect l="-17857" r="-10714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4C73D2B-2BC7-4EA2-BB1B-604F5144705B}"/>
                  </a:ext>
                </a:extLst>
              </p:cNvPr>
              <p:cNvSpPr txBox="1"/>
              <p:nvPr/>
            </p:nvSpPr>
            <p:spPr>
              <a:xfrm>
                <a:off x="1259183" y="2937524"/>
                <a:ext cx="269304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l-GR" altLang="ko-KR" sz="1400" i="1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4C73D2B-2BC7-4EA2-BB1B-604F51447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183" y="2937524"/>
                <a:ext cx="269304" cy="403316"/>
              </a:xfrm>
              <a:prstGeom prst="rect">
                <a:avLst/>
              </a:prstGeom>
              <a:blipFill>
                <a:blip r:embed="rId11"/>
                <a:stretch>
                  <a:fillRect l="-11364" r="-2273" b="-1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D41E412-4F75-47D8-8A6B-751A08AABB28}"/>
                  </a:ext>
                </a:extLst>
              </p:cNvPr>
              <p:cNvSpPr txBox="1"/>
              <p:nvPr/>
            </p:nvSpPr>
            <p:spPr>
              <a:xfrm>
                <a:off x="1301079" y="5218968"/>
                <a:ext cx="269304" cy="4076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m:rPr>
                              <m:sty m:val="p"/>
                            </m:rPr>
                            <a:rPr lang="el-GR" altLang="ko-KR" sz="1400" i="1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D41E412-4F75-47D8-8A6B-751A08AAB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079" y="5218968"/>
                <a:ext cx="269304" cy="407676"/>
              </a:xfrm>
              <a:prstGeom prst="rect">
                <a:avLst/>
              </a:prstGeom>
              <a:blipFill>
                <a:blip r:embed="rId12"/>
                <a:stretch>
                  <a:fillRect l="-11111" r="-2222" b="-134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FED0ABF-3BF5-4A1B-991B-132FB36DDF33}"/>
                  </a:ext>
                </a:extLst>
              </p:cNvPr>
              <p:cNvSpPr txBox="1"/>
              <p:nvPr/>
            </p:nvSpPr>
            <p:spPr>
              <a:xfrm>
                <a:off x="2608456" y="5156617"/>
                <a:ext cx="269304" cy="4019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m:rPr>
                              <m:sty m:val="p"/>
                            </m:rPr>
                            <a:rPr lang="el-GR" altLang="ko-KR" sz="1400" i="1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FED0ABF-3BF5-4A1B-991B-132FB36DD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56" y="5156617"/>
                <a:ext cx="269304" cy="401905"/>
              </a:xfrm>
              <a:prstGeom prst="rect">
                <a:avLst/>
              </a:prstGeom>
              <a:blipFill>
                <a:blip r:embed="rId13"/>
                <a:stretch>
                  <a:fillRect l="-11364" r="-2273" b="-1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E2A1F3-8C10-4DAB-9251-3CD252970E39}"/>
                  </a:ext>
                </a:extLst>
              </p:cNvPr>
              <p:cNvSpPr txBox="1"/>
              <p:nvPr/>
            </p:nvSpPr>
            <p:spPr>
              <a:xfrm>
                <a:off x="4114800" y="2971800"/>
                <a:ext cx="4743927" cy="32333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</m:func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</a:rPr>
                          <m:t>π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[</m:t>
                    </m:r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</m:func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func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</a:rPr>
                          <m:t>π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-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</m:func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func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</a:rPr>
                          <m:t>π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ko-KR" b="0" dirty="0"/>
              </a:p>
              <a:p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[</m:t>
                    </m:r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</m:func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ko-KR" dirty="0"/>
                  <a:t> -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</m:func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</m:func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-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</m:func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r>
                  <a:rPr lang="en-US" altLang="ko-KR" i="1" dirty="0">
                    <a:latin typeface="Cambria Math" panose="02040503050406030204" pitchFamily="18" charset="0"/>
                  </a:rPr>
                  <a:t>= I(t)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</m:func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i="1" dirty="0">
                    <a:latin typeface="Cambria Math" panose="02040503050406030204" pitchFamily="18" charset="0"/>
                  </a:rPr>
                  <a:t>- Q(t)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</m:func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altLang="ko-KR" dirty="0"/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E2A1F3-8C10-4DAB-9251-3CD252970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2971800"/>
                <a:ext cx="4743927" cy="3233321"/>
              </a:xfrm>
              <a:prstGeom prst="rect">
                <a:avLst/>
              </a:prstGeom>
              <a:blipFill>
                <a:blip r:embed="rId14"/>
                <a:stretch>
                  <a:fillRect l="-2956" r="-16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A7937856-F62C-4A8A-A24B-F4DAE5D17AA2}"/>
                  </a:ext>
                </a:extLst>
              </p:cNvPr>
              <p:cNvSpPr/>
              <p:nvPr/>
            </p:nvSpPr>
            <p:spPr>
              <a:xfrm>
                <a:off x="4346307" y="2183958"/>
                <a:ext cx="313184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NZ" altLang="ko-KR" sz="1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NZ" altLang="ko-KR" sz="1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ko-KR" altLang="en-US" sz="10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ko-KR" altLang="en-US" sz="1000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ko-KR" sz="1000" i="1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altLang="ko-KR" sz="1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ko-KR" altLang="en-US" sz="1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  <m:r>
                        <a:rPr lang="en-US" altLang="ko-KR" sz="1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∙</m:t>
                      </m:r>
                      <m:func>
                        <m:funcPr>
                          <m:ctrlPr>
                            <a:rPr lang="en-US" altLang="ko-KR" sz="1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cos</m:t>
                          </m:r>
                        </m:fName>
                        <m:e>
                          <m:r>
                            <a:rPr lang="ko-KR" altLang="en-US" sz="1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𝛽</m:t>
                          </m:r>
                        </m:e>
                      </m:func>
                      <m:r>
                        <a:rPr lang="en-US" altLang="ko-KR" sz="1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−</m:t>
                      </m:r>
                      <m:func>
                        <m:funcPr>
                          <m:ctrlPr>
                            <a:rPr lang="en-US" altLang="ko-KR" sz="1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sin</m:t>
                          </m:r>
                        </m:fName>
                        <m:e>
                          <m:r>
                            <a:rPr lang="ko-KR" altLang="en-US" sz="1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𝛼</m:t>
                          </m:r>
                        </m:e>
                      </m:func>
                      <m:r>
                        <a:rPr lang="en-US" altLang="ko-KR" sz="1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∙</m:t>
                      </m:r>
                      <m:func>
                        <m:funcPr>
                          <m:ctrlPr>
                            <a:rPr lang="en-US" altLang="ko-KR" sz="1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sin</m:t>
                          </m:r>
                        </m:fName>
                        <m:e>
                          <m:r>
                            <a:rPr lang="ko-KR" altLang="en-US" sz="1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𝛽</m:t>
                          </m:r>
                        </m:e>
                      </m:func>
                    </m:oMath>
                  </m:oMathPara>
                </a14:m>
                <a:endParaRPr lang="en-US" altLang="ko-KR" sz="1000" i="1" dirty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NZ" altLang="ko-KR" sz="1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NZ" altLang="ko-KR" sz="1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ko-KR" altLang="en-US" sz="10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ko-KR" altLang="en-US" sz="1000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ko-KR" sz="1000" i="1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altLang="ko-KR" sz="1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ko-KR" altLang="en-US" sz="1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  <m:r>
                        <a:rPr lang="en-US" altLang="ko-KR" sz="1000" i="1">
                          <a:latin typeface="Cambria Math" panose="02040503050406030204" pitchFamily="18" charset="0"/>
                          <a:ea typeface="Cambria Math"/>
                        </a:rPr>
                        <m:t>∙</m:t>
                      </m:r>
                      <m:func>
                        <m:funcPr>
                          <m:ctrlPr>
                            <a:rPr lang="en-US" altLang="ko-KR" sz="1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000">
                              <a:latin typeface="Cambria Math" panose="02040503050406030204" pitchFamily="18" charset="0"/>
                              <a:ea typeface="Cambria Math"/>
                            </a:rPr>
                            <m:t>cos</m:t>
                          </m:r>
                        </m:fName>
                        <m:e>
                          <m:r>
                            <a:rPr lang="ko-KR" altLang="en-US" sz="1000" i="1">
                              <a:latin typeface="Cambria Math" panose="02040503050406030204" pitchFamily="18" charset="0"/>
                              <a:ea typeface="Cambria Math"/>
                            </a:rPr>
                            <m:t>𝛽</m:t>
                          </m:r>
                        </m:e>
                      </m:func>
                      <m:r>
                        <a:rPr lang="en-US" altLang="ko-KR" sz="1000" i="1">
                          <a:latin typeface="Cambria Math" panose="02040503050406030204" pitchFamily="18" charset="0"/>
                          <a:ea typeface="Cambria Math"/>
                        </a:rPr>
                        <m:t>+</m:t>
                      </m:r>
                      <m:func>
                        <m:funcPr>
                          <m:ctrlPr>
                            <a:rPr lang="en-US" altLang="ko-KR" sz="1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000">
                              <a:latin typeface="Cambria Math" panose="02040503050406030204" pitchFamily="18" charset="0"/>
                              <a:ea typeface="Cambria Math"/>
                            </a:rPr>
                            <m:t>sin</m:t>
                          </m:r>
                        </m:fName>
                        <m:e>
                          <m:r>
                            <a:rPr lang="ko-KR" altLang="en-US" sz="1000" i="1">
                              <a:latin typeface="Cambria Math" panose="02040503050406030204" pitchFamily="18" charset="0"/>
                              <a:ea typeface="Cambria Math"/>
                            </a:rPr>
                            <m:t>𝛼</m:t>
                          </m:r>
                        </m:e>
                      </m:func>
                      <m:r>
                        <a:rPr lang="en-US" altLang="ko-KR" sz="1000" i="1">
                          <a:latin typeface="Cambria Math" panose="02040503050406030204" pitchFamily="18" charset="0"/>
                          <a:ea typeface="Cambria Math"/>
                        </a:rPr>
                        <m:t>∙</m:t>
                      </m:r>
                      <m:func>
                        <m:funcPr>
                          <m:ctrlPr>
                            <a:rPr lang="en-US" altLang="ko-KR" sz="1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000">
                              <a:latin typeface="Cambria Math" panose="02040503050406030204" pitchFamily="18" charset="0"/>
                              <a:ea typeface="Cambria Math"/>
                            </a:rPr>
                            <m:t>sin</m:t>
                          </m:r>
                        </m:fName>
                        <m:e>
                          <m:r>
                            <a:rPr lang="ko-KR" altLang="en-US" sz="1000" i="1">
                              <a:latin typeface="Cambria Math" panose="02040503050406030204" pitchFamily="18" charset="0"/>
                              <a:ea typeface="Cambria Math"/>
                            </a:rPr>
                            <m:t>𝛽</m:t>
                          </m:r>
                        </m:e>
                      </m:func>
                    </m:oMath>
                  </m:oMathPara>
                </a14:m>
                <a:endParaRPr lang="ko-KR" altLang="en-US" sz="1000" dirty="0"/>
              </a:p>
            </p:txBody>
          </p:sp>
        </mc:Choice>
        <mc:Fallback xmlns="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A7937856-F62C-4A8A-A24B-F4DAE5D17A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307" y="2183958"/>
                <a:ext cx="3131840" cy="400110"/>
              </a:xfrm>
              <a:prstGeom prst="rect">
                <a:avLst/>
              </a:prstGeom>
              <a:blipFill>
                <a:blip r:embed="rId1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260487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Gray Code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A Gray Code represents </a:t>
            </a:r>
            <a:r>
              <a:rPr lang="en-US" altLang="ko-KR" sz="2800" b="1" dirty="0"/>
              <a:t>numbers</a:t>
            </a:r>
            <a:r>
              <a:rPr lang="en-US" altLang="ko-KR" sz="2800" dirty="0"/>
              <a:t> using a binary encoding scheme </a:t>
            </a:r>
          </a:p>
          <a:p>
            <a:pPr lvl="1"/>
            <a:r>
              <a:rPr lang="en-US" altLang="ko-KR" sz="2400" dirty="0"/>
              <a:t>It groups a sequence of bits so that </a:t>
            </a:r>
            <a:r>
              <a:rPr lang="en-US" altLang="ko-KR" sz="2400" b="1" dirty="0"/>
              <a:t>only one bit in the group </a:t>
            </a:r>
            <a:r>
              <a:rPr lang="en-US" altLang="ko-KR" sz="2400" dirty="0"/>
              <a:t>changes from </a:t>
            </a:r>
            <a:r>
              <a:rPr lang="en-US" altLang="ko-KR" sz="2400" b="1" dirty="0"/>
              <a:t>the number before and after</a:t>
            </a:r>
          </a:p>
          <a:p>
            <a:r>
              <a:rPr lang="en-NZ" altLang="ko-KR" sz="2800" dirty="0"/>
              <a:t> Binary </a:t>
            </a:r>
            <a:r>
              <a:rPr lang="en-NZ" altLang="ko-KR" sz="2800" b="1" dirty="0"/>
              <a:t>Reflected</a:t>
            </a:r>
            <a:r>
              <a:rPr lang="en-NZ" altLang="ko-KR" sz="2800" dirty="0"/>
              <a:t> Code (Frank </a:t>
            </a:r>
            <a:r>
              <a:rPr lang="en-NZ" altLang="ko-KR" sz="2800" dirty="0" err="1"/>
              <a:t>Gray</a:t>
            </a:r>
            <a:r>
              <a:rPr lang="en-NZ" altLang="ko-KR" sz="2800" dirty="0"/>
              <a:t>; 1947)</a:t>
            </a:r>
          </a:p>
          <a:p>
            <a:pPr lvl="1"/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467544" y="6205954"/>
            <a:ext cx="4572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NZ" altLang="ko-KR" sz="600" dirty="0"/>
              <a:t>https://www.allaboutcircuits.com/technical-articles/gray-code-basics/</a:t>
            </a:r>
            <a:endParaRPr lang="ko-KR" altLang="en-US" sz="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828" y="4311523"/>
            <a:ext cx="290951" cy="468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1" y="4282924"/>
            <a:ext cx="992730" cy="798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951" y="4282924"/>
            <a:ext cx="224405" cy="832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318223"/>
            <a:ext cx="1080119" cy="159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262201"/>
            <a:ext cx="359902" cy="1637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 flipH="1">
            <a:off x="4787886" y="4318223"/>
            <a:ext cx="57620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375401" y="4202807"/>
            <a:ext cx="1556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0</a:t>
            </a:r>
            <a:endParaRPr lang="ko-KR" altLang="en-US" sz="900" dirty="0"/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4787886" y="5805264"/>
            <a:ext cx="57620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78490" y="5671796"/>
            <a:ext cx="1556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7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42674377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M-</a:t>
            </a:r>
            <a:r>
              <a:rPr lang="en-US" altLang="ko-KR" dirty="0" err="1"/>
              <a:t>ary</a:t>
            </a:r>
            <a:r>
              <a:rPr lang="en-US" altLang="ko-KR" dirty="0"/>
              <a:t> Signaling Scheme</a:t>
            </a:r>
            <a:br>
              <a:rPr lang="en-NZ" altLang="ko-KR" dirty="0"/>
            </a:br>
            <a:r>
              <a:rPr lang="en-NZ" altLang="ko-KR" sz="3600" dirty="0"/>
              <a:t>Quadrature Amplitude Modulation (QAM)</a:t>
            </a:r>
            <a:endParaRPr lang="ko-KR" altLang="en-US" sz="36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34" y="1628800"/>
            <a:ext cx="4124189" cy="3552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880458" y="1628800"/>
            <a:ext cx="2350323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Order	G[0..3]	 I    Q</a:t>
            </a:r>
          </a:p>
          <a:p>
            <a:r>
              <a:rPr lang="en-US" altLang="ko-KR" sz="800" dirty="0"/>
              <a:t>0000	</a:t>
            </a:r>
            <a:r>
              <a:rPr lang="en-US" altLang="ko-KR" sz="800" b="1" dirty="0"/>
              <a:t>00 </a:t>
            </a:r>
            <a:r>
              <a:rPr lang="en-US" altLang="ko-KR" sz="800" dirty="0"/>
              <a:t>00	 -3  -3</a:t>
            </a:r>
          </a:p>
          <a:p>
            <a:r>
              <a:rPr lang="en-US" altLang="ko-KR" sz="800" dirty="0"/>
              <a:t>0001	</a:t>
            </a:r>
            <a:r>
              <a:rPr lang="en-US" altLang="ko-KR" sz="800" b="1" dirty="0"/>
              <a:t>00 </a:t>
            </a:r>
            <a:r>
              <a:rPr lang="en-US" altLang="ko-KR" sz="800" dirty="0"/>
              <a:t>01	 -3  -1</a:t>
            </a:r>
          </a:p>
          <a:p>
            <a:r>
              <a:rPr lang="en-US" altLang="ko-KR" sz="800" dirty="0"/>
              <a:t>0010	</a:t>
            </a:r>
            <a:r>
              <a:rPr lang="en-US" altLang="ko-KR" sz="800" b="1" dirty="0"/>
              <a:t>00 </a:t>
            </a:r>
            <a:r>
              <a:rPr lang="en-US" altLang="ko-KR" sz="800" dirty="0"/>
              <a:t>11	 -3 +1</a:t>
            </a:r>
          </a:p>
          <a:p>
            <a:r>
              <a:rPr lang="en-US" altLang="ko-KR" sz="800" dirty="0"/>
              <a:t>0011	</a:t>
            </a:r>
            <a:r>
              <a:rPr lang="en-US" altLang="ko-KR" sz="800" b="1" dirty="0"/>
              <a:t>00 </a:t>
            </a:r>
            <a:r>
              <a:rPr lang="en-US" altLang="ko-KR" sz="800" dirty="0"/>
              <a:t>10	 -3 +3</a:t>
            </a:r>
          </a:p>
          <a:p>
            <a:r>
              <a:rPr lang="en-US" altLang="ko-KR" sz="800" dirty="0"/>
              <a:t>0100 	</a:t>
            </a:r>
            <a:r>
              <a:rPr lang="en-US" altLang="ko-KR" sz="800" b="1" dirty="0"/>
              <a:t>01 </a:t>
            </a:r>
            <a:r>
              <a:rPr lang="en-US" altLang="ko-KR" sz="800" dirty="0"/>
              <a:t>10	 -1 +3 </a:t>
            </a:r>
          </a:p>
          <a:p>
            <a:r>
              <a:rPr lang="en-US" altLang="ko-KR" sz="800" dirty="0"/>
              <a:t>0101	</a:t>
            </a:r>
            <a:r>
              <a:rPr lang="en-US" altLang="ko-KR" sz="800" b="1" dirty="0"/>
              <a:t>01 </a:t>
            </a:r>
            <a:r>
              <a:rPr lang="en-US" altLang="ko-KR" sz="800" dirty="0"/>
              <a:t>11	 -1 +1</a:t>
            </a:r>
          </a:p>
          <a:p>
            <a:r>
              <a:rPr lang="en-US" altLang="ko-KR" sz="800" dirty="0"/>
              <a:t>0110	</a:t>
            </a:r>
            <a:r>
              <a:rPr lang="en-US" altLang="ko-KR" sz="800" b="1" dirty="0"/>
              <a:t>01 </a:t>
            </a:r>
            <a:r>
              <a:rPr lang="en-US" altLang="ko-KR" sz="800" dirty="0"/>
              <a:t>01	 -1  -1</a:t>
            </a:r>
          </a:p>
          <a:p>
            <a:r>
              <a:rPr lang="en-US" altLang="ko-KR" sz="800" dirty="0"/>
              <a:t>0111	</a:t>
            </a:r>
            <a:r>
              <a:rPr lang="en-US" altLang="ko-KR" sz="800" b="1" dirty="0"/>
              <a:t>01 </a:t>
            </a:r>
            <a:r>
              <a:rPr lang="en-US" altLang="ko-KR" sz="800" dirty="0"/>
              <a:t>00	 -1  -3</a:t>
            </a:r>
          </a:p>
          <a:p>
            <a:r>
              <a:rPr lang="en-US" altLang="ko-KR" sz="800" dirty="0"/>
              <a:t>1000	</a:t>
            </a:r>
            <a:r>
              <a:rPr lang="en-US" altLang="ko-KR" sz="800" b="1" dirty="0"/>
              <a:t>11 </a:t>
            </a:r>
            <a:r>
              <a:rPr lang="en-US" altLang="ko-KR" sz="800" dirty="0"/>
              <a:t>00	+1  -3</a:t>
            </a:r>
          </a:p>
          <a:p>
            <a:r>
              <a:rPr lang="en-US" altLang="ko-KR" sz="800" dirty="0"/>
              <a:t>1001	</a:t>
            </a:r>
            <a:r>
              <a:rPr lang="en-US" altLang="ko-KR" sz="800" b="1" dirty="0"/>
              <a:t>11 </a:t>
            </a:r>
            <a:r>
              <a:rPr lang="en-US" altLang="ko-KR" sz="800" dirty="0"/>
              <a:t>01	+1  -1</a:t>
            </a:r>
          </a:p>
          <a:p>
            <a:r>
              <a:rPr lang="en-US" altLang="ko-KR" sz="800" dirty="0"/>
              <a:t>1010	</a:t>
            </a:r>
            <a:r>
              <a:rPr lang="en-US" altLang="ko-KR" sz="800" b="1" dirty="0"/>
              <a:t>11 </a:t>
            </a:r>
            <a:r>
              <a:rPr lang="en-US" altLang="ko-KR" sz="800" dirty="0"/>
              <a:t>11	+1 +1</a:t>
            </a:r>
          </a:p>
          <a:p>
            <a:r>
              <a:rPr lang="en-US" altLang="ko-KR" sz="800" dirty="0"/>
              <a:t>1011	</a:t>
            </a:r>
            <a:r>
              <a:rPr lang="en-US" altLang="ko-KR" sz="800" b="1" dirty="0"/>
              <a:t>11 </a:t>
            </a:r>
            <a:r>
              <a:rPr lang="en-US" altLang="ko-KR" sz="800" dirty="0"/>
              <a:t>10	+1 +3</a:t>
            </a:r>
          </a:p>
          <a:p>
            <a:r>
              <a:rPr lang="en-US" altLang="ko-KR" sz="800" dirty="0"/>
              <a:t>1100	</a:t>
            </a:r>
            <a:r>
              <a:rPr lang="en-US" altLang="ko-KR" sz="800" b="1" dirty="0"/>
              <a:t>10 </a:t>
            </a:r>
            <a:r>
              <a:rPr lang="en-US" altLang="ko-KR" sz="800" dirty="0"/>
              <a:t>10	+3 +3</a:t>
            </a:r>
          </a:p>
          <a:p>
            <a:r>
              <a:rPr lang="en-US" altLang="ko-KR" sz="800" dirty="0"/>
              <a:t>1101	</a:t>
            </a:r>
            <a:r>
              <a:rPr lang="en-US" altLang="ko-KR" sz="800" b="1" dirty="0"/>
              <a:t>10 </a:t>
            </a:r>
            <a:r>
              <a:rPr lang="en-US" altLang="ko-KR" sz="800" dirty="0"/>
              <a:t>11	+3 +1</a:t>
            </a:r>
          </a:p>
          <a:p>
            <a:r>
              <a:rPr lang="en-US" altLang="ko-KR" sz="800" dirty="0"/>
              <a:t>1110	</a:t>
            </a:r>
            <a:r>
              <a:rPr lang="en-US" altLang="ko-KR" sz="800" b="1" dirty="0"/>
              <a:t>10 </a:t>
            </a:r>
            <a:r>
              <a:rPr lang="en-US" altLang="ko-KR" sz="800" dirty="0"/>
              <a:t>01	+3  -1</a:t>
            </a:r>
          </a:p>
          <a:p>
            <a:r>
              <a:rPr lang="en-US" altLang="ko-KR" sz="800" dirty="0"/>
              <a:t>1111	</a:t>
            </a:r>
            <a:r>
              <a:rPr lang="en-US" altLang="ko-KR" sz="800" b="1" dirty="0"/>
              <a:t>10 </a:t>
            </a:r>
            <a:r>
              <a:rPr lang="en-US" altLang="ko-KR" sz="800" dirty="0"/>
              <a:t>00	+3  -3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861048"/>
            <a:ext cx="2839498" cy="1152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90963" y="1969639"/>
            <a:ext cx="96051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altLang="ko-KR" sz="1050" dirty="0"/>
              <a:t>constellation</a:t>
            </a:r>
            <a:endParaRPr lang="ko-KR" altLang="en-US" sz="1050" dirty="0"/>
          </a:p>
        </p:txBody>
      </p:sp>
      <p:cxnSp>
        <p:nvCxnSpPr>
          <p:cNvPr id="28" name="직선 화살표 연결선 27"/>
          <p:cNvCxnSpPr/>
          <p:nvPr/>
        </p:nvCxnSpPr>
        <p:spPr>
          <a:xfrm flipV="1">
            <a:off x="2560800" y="3202928"/>
            <a:ext cx="1152128" cy="4111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flipV="1">
            <a:off x="2560800" y="2492896"/>
            <a:ext cx="1152128" cy="11312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2823B8E-C33F-4348-9070-56FEA785F956}"/>
              </a:ext>
            </a:extLst>
          </p:cNvPr>
          <p:cNvCxnSpPr>
            <a:cxnSpLocks/>
          </p:cNvCxnSpPr>
          <p:nvPr/>
        </p:nvCxnSpPr>
        <p:spPr>
          <a:xfrm>
            <a:off x="7020272" y="2276872"/>
            <a:ext cx="144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D7B1A16-108D-4B8D-BF00-B2D15E676A33}"/>
              </a:ext>
            </a:extLst>
          </p:cNvPr>
          <p:cNvCxnSpPr>
            <a:cxnSpLocks/>
          </p:cNvCxnSpPr>
          <p:nvPr/>
        </p:nvCxnSpPr>
        <p:spPr>
          <a:xfrm>
            <a:off x="6947260" y="2775581"/>
            <a:ext cx="2116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235BD2F-0510-4C1E-96D4-22EA55CCB45D}"/>
              </a:ext>
            </a:extLst>
          </p:cNvPr>
          <p:cNvCxnSpPr>
            <a:cxnSpLocks/>
          </p:cNvCxnSpPr>
          <p:nvPr/>
        </p:nvCxnSpPr>
        <p:spPr>
          <a:xfrm>
            <a:off x="7086933" y="2039460"/>
            <a:ext cx="720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4C58259B-9C76-4F8B-BA71-E0EC3C3C1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2888" y="5176484"/>
            <a:ext cx="2866564" cy="127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84411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M-</a:t>
            </a:r>
            <a:r>
              <a:rPr lang="en-US" altLang="ko-KR" dirty="0" err="1"/>
              <a:t>ary</a:t>
            </a:r>
            <a:r>
              <a:rPr lang="en-US" altLang="ko-KR" dirty="0"/>
              <a:t> Signaling Scheme</a:t>
            </a:r>
            <a:br>
              <a:rPr lang="en-NZ" altLang="ko-KR" dirty="0"/>
            </a:br>
            <a:r>
              <a:rPr lang="en-NZ" altLang="ko-KR" sz="3600" dirty="0"/>
              <a:t>Quadrature Amplitude Modulation (QAM)</a:t>
            </a:r>
            <a:endParaRPr lang="ko-KR" altLang="en-US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53" y="1971777"/>
            <a:ext cx="3744416" cy="679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3491880" y="1992372"/>
                <a:ext cx="1986248" cy="2511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NZ" altLang="ko-KR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altLang="ko-KR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NZ" altLang="ko-KR" sz="10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ko-KR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ko-KR" altLang="en-US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ko-KR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ko-KR" sz="1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NZ" altLang="ko-KR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ko-KR" sz="10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ko-KR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0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altLang="ko-KR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ko-KR" altLang="en-US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ko-KR" sz="1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ko-KR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func>
                      <m:r>
                        <a:rPr lang="en-US" altLang="ko-KR" sz="1000" i="1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ko-KR" sz="10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𝑖</m:t>
                      </m:r>
                      <m:func>
                        <m:funcPr>
                          <m:ctrlPr>
                            <a:rPr lang="en-US" altLang="ko-KR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0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n-US" altLang="ko-KR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ko-KR" altLang="en-US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ko-KR" sz="1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ko-KR" sz="1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1992372"/>
                <a:ext cx="1986248" cy="251159"/>
              </a:xfrm>
              <a:prstGeom prst="rect">
                <a:avLst/>
              </a:prstGeom>
              <a:blipFill>
                <a:blip r:embed="rId3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457200" y="3417460"/>
                <a:ext cx="8352928" cy="600998"/>
              </a:xfrm>
              <a:prstGeom prst="rect">
                <a:avLst/>
              </a:prstGeom>
            </p:spPr>
            <p:txBody>
              <a:bodyPr wrap="none" lIns="0" rIns="0" anchor="ctr" anchorCtr="0">
                <a:no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ko-KR" sz="1000" b="0" i="1" smtClean="0">
                        <a:latin typeface="Cambria Math"/>
                        <a:ea typeface="Cambria Math"/>
                      </a:rPr>
                      <m:t>𝑅𝑒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0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10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ko-KR" sz="1000" b="0" i="1" smtClean="0">
                                <a:latin typeface="Cambria Math"/>
                                <a:ea typeface="Cambria Math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US" altLang="ko-KR" sz="1000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ko-KR" sz="1000" b="0" i="1" smtClean="0">
                                    <a:latin typeface="Cambria Math"/>
                                    <a:ea typeface="Cambria Math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ko-KR" sz="1000" b="0" i="1" smtClean="0">
                                <a:latin typeface="Cambria Math"/>
                                <a:ea typeface="Cambria Math"/>
                              </a:rPr>
                              <m:t>+</m:t>
                            </m:r>
                            <m:r>
                              <a:rPr lang="en-US" altLang="ko-KR" sz="1000" b="0" i="1" smtClean="0">
                                <a:latin typeface="Cambria Math"/>
                                <a:ea typeface="Cambria Math"/>
                              </a:rPr>
                              <m:t>𝑖𝑄</m:t>
                            </m:r>
                            <m:d>
                              <m:dPr>
                                <m:ctrlPr>
                                  <a:rPr lang="en-US" altLang="ko-KR" sz="1000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ko-KR" sz="1000" b="0" i="1" smtClean="0">
                                    <a:latin typeface="Cambria Math"/>
                                    <a:ea typeface="Cambria Math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  <m:r>
                          <a:rPr lang="en-US" altLang="ko-KR" sz="1000" b="0" i="1" smtClean="0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en-US" altLang="ko-KR" sz="1000" b="0" i="1" smtClean="0">
                            <a:latin typeface="Cambria Math" panose="02040503050406030204" pitchFamily="18" charset="0"/>
                            <a:ea typeface="Cambria Math"/>
                          </a:rPr>
                          <m:t>𝐾</m:t>
                        </m:r>
                        <m:r>
                          <a:rPr lang="en-US" altLang="ko-KR" sz="1000" b="0" i="1" smtClean="0">
                            <a:latin typeface="Cambria Math"/>
                            <a:ea typeface="Cambria Math"/>
                          </a:rPr>
                          <m:t>∙</m:t>
                        </m:r>
                        <m:d>
                          <m:dPr>
                            <m:ctrlPr>
                              <a:rPr lang="en-US" altLang="ko-KR" sz="10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ko-KR" sz="1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sz="1000"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altLang="ko-KR" sz="1000" i="1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ko-KR" altLang="en-US" sz="1000" i="1">
                                    <a:latin typeface="Cambria Math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n-US" altLang="ko-KR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ko-KR" sz="1000" i="1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R" sz="1000" i="1">
                                    <a:latin typeface="Cambria Math"/>
                                  </a:rPr>
                                  <m:t>𝑡</m:t>
                                </m:r>
                              </m:e>
                            </m:func>
                            <m:r>
                              <a:rPr lang="en-US" altLang="ko-KR" sz="1000" i="1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ko-KR" sz="10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𝑖</m:t>
                            </m:r>
                            <m:func>
                              <m:funcPr>
                                <m:ctrlPr>
                                  <a:rPr lang="en-US" altLang="ko-KR" sz="1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sz="1000">
                                    <a:latin typeface="Cambria Math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altLang="ko-KR" sz="1000" i="1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ko-KR" altLang="en-US" sz="1000" i="1">
                                    <a:latin typeface="Cambria Math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n-US" altLang="ko-KR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ko-KR" sz="1000" i="1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R" sz="1000" i="1">
                                    <a:latin typeface="Cambria Math"/>
                                  </a:rPr>
                                  <m:t>𝑡</m:t>
                                </m:r>
                              </m:e>
                            </m:func>
                          </m:e>
                        </m:d>
                      </m:e>
                    </m:d>
                    <m:r>
                      <a:rPr lang="en-US" altLang="ko-KR" sz="1000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altLang="ko-KR" sz="1000" i="1">
                        <a:latin typeface="Cambria Math" panose="02040503050406030204" pitchFamily="18" charset="0"/>
                        <a:ea typeface="Cambria Math"/>
                      </a:rPr>
                      <m:t>𝐾</m:t>
                    </m:r>
                    <m:r>
                      <a:rPr lang="en-US" altLang="ko-KR" sz="1000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sz="1000" b="0" i="1" smtClean="0">
                        <a:latin typeface="Cambria Math" panose="02040503050406030204" pitchFamily="18" charset="0"/>
                        <a:ea typeface="Cambria Math"/>
                      </a:rPr>
                      <m:t>[</m:t>
                    </m:r>
                    <m:r>
                      <a:rPr lang="en-US" altLang="ko-KR" sz="1000" b="0" i="1" smtClean="0">
                        <a:latin typeface="Cambria Math"/>
                        <a:ea typeface="Cambria Math"/>
                      </a:rPr>
                      <m:t>𝐼</m:t>
                    </m:r>
                    <m:d>
                      <m:dPr>
                        <m:ctrlPr>
                          <a:rPr lang="en-US" altLang="ko-KR" sz="10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sz="1000" b="0" i="1" smtClean="0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</m:d>
                    <m:r>
                      <a:rPr lang="en-US" altLang="ko-KR" sz="1000" b="0" i="1" smtClean="0">
                        <a:latin typeface="Cambria Math"/>
                        <a:ea typeface="Cambria Math"/>
                      </a:rPr>
                      <m:t>∙</m:t>
                    </m:r>
                    <m:func>
                      <m:func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000">
                            <a:latin typeface="Cambria Math"/>
                          </a:rPr>
                          <m:t>cos</m:t>
                        </m:r>
                      </m:fName>
                      <m:e>
                        <m:r>
                          <a:rPr lang="en-US" altLang="ko-KR" sz="1000" i="1">
                            <a:latin typeface="Cambria Math"/>
                          </a:rPr>
                          <m:t>2</m:t>
                        </m:r>
                        <m:r>
                          <a:rPr lang="ko-KR" altLang="en-US" sz="1000" i="1">
                            <a:latin typeface="Cambria Math"/>
                          </a:rPr>
                          <m:t>𝜋</m:t>
                        </m:r>
                        <m:sSub>
                          <m:sSubPr>
                            <m:ctrlPr>
                              <a:rPr lang="en-US" altLang="ko-KR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00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sz="10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000" i="1">
                            <a:latin typeface="Cambria Math"/>
                          </a:rPr>
                          <m:t>𝑡</m:t>
                        </m:r>
                      </m:e>
                    </m:func>
                    <m:r>
                      <a:rPr lang="en-US" altLang="ko-KR" sz="1000" b="0" i="1" smtClean="0">
                        <a:latin typeface="Cambria Math"/>
                      </a:rPr>
                      <m:t>−</m:t>
                    </m:r>
                    <m:r>
                      <a:rPr lang="en-US" altLang="ko-KR" sz="1000" b="0" i="1" smtClean="0">
                        <a:latin typeface="Cambria Math"/>
                      </a:rPr>
                      <m:t>𝑄</m:t>
                    </m:r>
                    <m:r>
                      <a:rPr lang="en-US" altLang="ko-KR" sz="1000" b="0" i="1" smtClean="0">
                        <a:latin typeface="Cambria Math"/>
                      </a:rPr>
                      <m:t>(</m:t>
                    </m:r>
                    <m:r>
                      <a:rPr lang="en-US" altLang="ko-KR" sz="1000" b="0" i="1" smtClean="0">
                        <a:latin typeface="Cambria Math"/>
                      </a:rPr>
                      <m:t>𝑡</m:t>
                    </m:r>
                    <m:r>
                      <a:rPr lang="en-US" altLang="ko-KR" sz="1000" b="0" i="1" smtClean="0">
                        <a:latin typeface="Cambria Math"/>
                      </a:rPr>
                      <m:t>)∙</m:t>
                    </m:r>
                    <m:func>
                      <m:funcPr>
                        <m:ctrlPr>
                          <a:rPr lang="en-US" altLang="ko-KR" sz="1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000">
                            <a:latin typeface="Cambria Math"/>
                            <a:ea typeface="Cambria Math"/>
                          </a:rPr>
                          <m:t>sin</m:t>
                        </m:r>
                      </m:fName>
                      <m:e>
                        <m:r>
                          <a:rPr lang="en-US" altLang="ko-KR" sz="1000" i="1">
                            <a:latin typeface="Cambria Math"/>
                          </a:rPr>
                          <m:t>2</m:t>
                        </m:r>
                        <m:r>
                          <a:rPr lang="ko-KR" altLang="en-US" sz="1000" i="1">
                            <a:latin typeface="Cambria Math"/>
                          </a:rPr>
                          <m:t>𝜋</m:t>
                        </m:r>
                        <m:sSub>
                          <m:sSubPr>
                            <m:ctrlPr>
                              <a:rPr lang="en-US" altLang="ko-KR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00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sz="10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000" i="1">
                            <a:latin typeface="Cambria Math"/>
                          </a:rPr>
                          <m:t>𝑡</m:t>
                        </m:r>
                      </m:e>
                    </m:func>
                    <m:r>
                      <a:rPr lang="en-US" altLang="ko-KR" sz="1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ko-KR" sz="1000" dirty="0"/>
                  <a:t>  </a:t>
                </a:r>
              </a:p>
              <a:p>
                <a:pPr algn="just"/>
                <a:r>
                  <a:rPr lang="en-US" altLang="ko-KR" sz="1000" b="0" i="1" dirty="0">
                    <a:latin typeface="Cambria Math"/>
                    <a:ea typeface="Cambria Math"/>
                  </a:rPr>
                  <a:t>I(t)=3, Q(t)=1, </a:t>
                </a:r>
                <a:r>
                  <a:rPr lang="en-US" altLang="ko-KR" sz="1000" b="0" i="1" dirty="0">
                    <a:solidFill>
                      <a:srgbClr val="FF0000"/>
                    </a:solidFill>
                    <a:latin typeface="Cambria Math"/>
                    <a:ea typeface="Cambria Math"/>
                  </a:rPr>
                  <a:t>K=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altLang="ko-KR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1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10</m:t>
                            </m:r>
                          </m:e>
                        </m:rad>
                      </m:den>
                    </m:f>
                  </m:oMath>
                </a14:m>
                <a:endParaRPr lang="en-US" altLang="ko-KR" sz="1000" b="0" i="1" dirty="0">
                  <a:latin typeface="Cambria Math"/>
                  <a:ea typeface="Cambria Math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en-US" altLang="ko-KR" sz="1000" b="0" i="1" smtClean="0">
                        <a:latin typeface="Cambria Math"/>
                        <a:ea typeface="Cambria Math"/>
                      </a:rPr>
                      <m:t>𝑅𝑒</m:t>
                    </m:r>
                    <m:r>
                      <a:rPr lang="en-US" altLang="ko-KR" sz="1000" b="0" i="1" smtClean="0">
                        <a:latin typeface="Cambria Math"/>
                        <a:ea typeface="Cambria Math"/>
                      </a:rPr>
                      <m:t>{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sz="1000" b="0" i="1" smtClean="0">
                            <a:latin typeface="Cambria Math"/>
                            <a:ea typeface="Cambria Math"/>
                          </a:rPr>
                          <m:t>3</m:t>
                        </m:r>
                        <m:r>
                          <a:rPr lang="en-US" altLang="ko-KR" sz="1000" i="1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altLang="ko-KR" sz="1000" i="1" smtClean="0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en-US" altLang="ko-KR" sz="1000" i="1" smtClean="0">
                            <a:latin typeface="Cambria Math"/>
                            <a:ea typeface="Cambria Math"/>
                          </a:rPr>
                          <m:t>∙1</m:t>
                        </m:r>
                      </m:e>
                    </m:d>
                    <m:r>
                      <a:rPr lang="en-US" altLang="ko-KR" sz="1000" i="1">
                        <a:latin typeface="Cambria Math"/>
                        <a:ea typeface="Cambria Math"/>
                      </a:rPr>
                      <m:t>∙</m:t>
                    </m:r>
                    <m:f>
                      <m:fPr>
                        <m:ctrlPr>
                          <a:rPr lang="en-US" altLang="ko-KR" sz="1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altLang="ko-KR" sz="1000" i="1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10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000" i="1">
                                <a:latin typeface="Cambria Math"/>
                                <a:ea typeface="Cambria Math"/>
                              </a:rPr>
                              <m:t>10</m:t>
                            </m:r>
                          </m:e>
                        </m:rad>
                      </m:den>
                    </m:f>
                    <m:r>
                      <a:rPr lang="en-US" altLang="ko-KR" sz="1000" i="1">
                        <a:latin typeface="Cambria Math"/>
                        <a:ea typeface="Cambria Math"/>
                      </a:rPr>
                      <m:t>∙</m:t>
                    </m:r>
                    <m:d>
                      <m:dPr>
                        <m:ctrlPr>
                          <a:rPr lang="en-US" altLang="ko-KR" sz="1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ko-KR" sz="1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1000"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ko-KR" sz="1000" i="1">
                                <a:latin typeface="Cambria Math"/>
                              </a:rPr>
                              <m:t>2</m:t>
                            </m:r>
                            <m:r>
                              <a:rPr lang="ko-KR" altLang="en-US" sz="1000" i="1">
                                <a:latin typeface="Cambria Math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altLang="ko-KR" sz="1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000" i="1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ko-KR" sz="100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ko-KR" sz="1000" i="1">
                                <a:latin typeface="Cambria Math"/>
                              </a:rPr>
                              <m:t>𝑡</m:t>
                            </m:r>
                          </m:e>
                        </m:func>
                        <m:r>
                          <a:rPr lang="en-US" altLang="ko-KR" sz="1000" i="1">
                            <a:latin typeface="Cambria Math"/>
                          </a:rPr>
                          <m:t>+</m:t>
                        </m:r>
                        <m:r>
                          <a:rPr lang="en-US" altLang="ko-KR" sz="1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  <m:func>
                          <m:funcPr>
                            <m:ctrlPr>
                              <a:rPr lang="en-US" altLang="ko-KR" sz="1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1000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ko-KR" sz="1000" i="1">
                                <a:latin typeface="Cambria Math"/>
                              </a:rPr>
                              <m:t>2</m:t>
                            </m:r>
                            <m:r>
                              <a:rPr lang="ko-KR" altLang="en-US" sz="1000" i="1">
                                <a:latin typeface="Cambria Math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altLang="ko-KR" sz="1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000" i="1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ko-KR" sz="100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ko-KR" sz="1000" i="1">
                                <a:latin typeface="Cambria Math"/>
                              </a:rPr>
                              <m:t>𝑡</m:t>
                            </m:r>
                          </m:e>
                        </m:func>
                      </m:e>
                    </m:d>
                    <m:r>
                      <a:rPr lang="en-US" altLang="ko-KR" sz="1000" b="0" i="1" smtClean="0">
                        <a:latin typeface="Cambria Math"/>
                      </a:rPr>
                      <m:t>} </m:t>
                    </m:r>
                    <m:r>
                      <a:rPr lang="en-US" altLang="ko-KR" sz="1000" i="1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altLang="ko-KR" sz="1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altLang="ko-KR" sz="1000" b="0" i="1" smtClean="0">
                            <a:solidFill>
                              <a:srgbClr val="7030A0"/>
                            </a:solidFill>
                            <a:latin typeface="Cambria Math"/>
                            <a:ea typeface="Cambria Math"/>
                          </a:rPr>
                          <m:t>3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1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000" b="0" i="1" smtClean="0">
                                <a:solidFill>
                                  <a:srgbClr val="7030A0"/>
                                </a:solidFill>
                                <a:latin typeface="Cambria Math"/>
                                <a:ea typeface="Cambria Math"/>
                              </a:rPr>
                              <m:t>10</m:t>
                            </m:r>
                          </m:e>
                        </m:rad>
                      </m:den>
                    </m:f>
                    <m:r>
                      <a:rPr lang="en-US" altLang="ko-KR" sz="1000" i="1">
                        <a:latin typeface="Cambria Math"/>
                        <a:ea typeface="Cambria Math"/>
                      </a:rPr>
                      <m:t>∙</m:t>
                    </m:r>
                    <m:func>
                      <m:func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000">
                            <a:latin typeface="Cambria Math"/>
                          </a:rPr>
                          <m:t>cos</m:t>
                        </m:r>
                      </m:fName>
                      <m:e>
                        <m:r>
                          <a:rPr lang="en-US" altLang="ko-KR" sz="1000" i="1">
                            <a:latin typeface="Cambria Math"/>
                          </a:rPr>
                          <m:t>2</m:t>
                        </m:r>
                        <m:r>
                          <a:rPr lang="ko-KR" altLang="en-US" sz="1000" i="1">
                            <a:latin typeface="Cambria Math"/>
                          </a:rPr>
                          <m:t>𝜋</m:t>
                        </m:r>
                        <m:sSub>
                          <m:sSubPr>
                            <m:ctrlPr>
                              <a:rPr lang="en-US" altLang="ko-KR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00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sz="10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000" i="1">
                            <a:latin typeface="Cambria Math"/>
                          </a:rPr>
                          <m:t>𝑡</m:t>
                        </m:r>
                      </m:e>
                    </m:func>
                    <m:r>
                      <a:rPr lang="en-US" altLang="ko-KR" sz="1000" i="1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en-US" altLang="ko-KR" sz="1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000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1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000" b="0" i="1" smtClean="0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10</m:t>
                            </m:r>
                          </m:e>
                        </m:rad>
                      </m:den>
                    </m:f>
                    <m:r>
                      <a:rPr lang="en-US" altLang="ko-KR" sz="1000" i="1">
                        <a:latin typeface="Cambria Math"/>
                      </a:rPr>
                      <m:t>∙</m:t>
                    </m:r>
                    <m:func>
                      <m:funcPr>
                        <m:ctrlPr>
                          <a:rPr lang="en-US" altLang="ko-KR" sz="1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000">
                            <a:latin typeface="Cambria Math"/>
                            <a:ea typeface="Cambria Math"/>
                          </a:rPr>
                          <m:t>sin</m:t>
                        </m:r>
                      </m:fName>
                      <m:e>
                        <m:r>
                          <a:rPr lang="en-US" altLang="ko-KR" sz="1000" i="1">
                            <a:latin typeface="Cambria Math"/>
                          </a:rPr>
                          <m:t>2</m:t>
                        </m:r>
                        <m:r>
                          <a:rPr lang="ko-KR" altLang="en-US" sz="1000" i="1">
                            <a:latin typeface="Cambria Math"/>
                          </a:rPr>
                          <m:t>𝜋</m:t>
                        </m:r>
                        <m:sSub>
                          <m:sSubPr>
                            <m:ctrlPr>
                              <a:rPr lang="en-US" altLang="ko-KR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00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sz="10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000" i="1">
                            <a:latin typeface="Cambria Math"/>
                          </a:rPr>
                          <m:t>𝑡</m:t>
                        </m:r>
                      </m:e>
                    </m:func>
                  </m:oMath>
                </a14:m>
                <a:r>
                  <a:rPr lang="en-US" altLang="ko-KR" sz="1000" dirty="0"/>
                  <a:t>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000">
                            <a:latin typeface="Cambria Math"/>
                          </a:rPr>
                          <m:t>cos</m:t>
                        </m:r>
                      </m:fName>
                      <m:e>
                        <m:r>
                          <a:rPr lang="en-US" altLang="ko-KR" sz="1000" i="1">
                            <a:latin typeface="Cambria Math"/>
                          </a:rPr>
                          <m:t>2</m:t>
                        </m:r>
                        <m:r>
                          <a:rPr lang="ko-KR" altLang="en-US" sz="1000" i="1">
                            <a:latin typeface="Cambria Math"/>
                          </a:rPr>
                          <m:t>𝜋</m:t>
                        </m:r>
                        <m:sSub>
                          <m:sSubPr>
                            <m:ctrlPr>
                              <a:rPr lang="en-US" altLang="ko-KR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00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sz="10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000" i="1">
                            <a:latin typeface="Cambria Math"/>
                          </a:rPr>
                          <m:t>𝑡</m:t>
                        </m:r>
                      </m:e>
                    </m:func>
                    <m:r>
                      <a:rPr lang="en-US" altLang="ko-KR" sz="1000" i="1">
                        <a:latin typeface="Cambria Math"/>
                        <a:ea typeface="Cambria Math"/>
                      </a:rPr>
                      <m:t>∙</m:t>
                    </m:r>
                    <m:func>
                      <m:funcPr>
                        <m:ctrlPr>
                          <a:rPr lang="en-US" altLang="ko-KR" sz="1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000">
                            <a:solidFill>
                              <a:srgbClr val="7030A0"/>
                            </a:solidFill>
                            <a:latin typeface="Cambria Math"/>
                            <a:ea typeface="Cambria Math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altLang="ko-KR" sz="1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sz="1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000" i="1">
                                    <a:solidFill>
                                      <a:srgbClr val="7030A0"/>
                                    </a:solidFill>
                                    <a:latin typeface="Cambria Math"/>
                                    <a:ea typeface="Cambria Math"/>
                                  </a:rPr>
                                  <m:t>18.44</m:t>
                                </m:r>
                              </m:e>
                              <m:sup>
                                <m:r>
                                  <a:rPr lang="en-US" altLang="ko-KR" sz="1000" i="1">
                                    <a:solidFill>
                                      <a:srgbClr val="7030A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𝑜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altLang="ko-KR" sz="1000" b="0" i="1" smtClean="0">
                        <a:latin typeface="Cambria Math"/>
                        <a:ea typeface="Cambria Math"/>
                      </a:rPr>
                      <m:t>−</m:t>
                    </m:r>
                    <m:func>
                      <m:funcPr>
                        <m:ctrlPr>
                          <a:rPr lang="en-US" altLang="ko-KR" sz="1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000">
                            <a:latin typeface="Cambria Math"/>
                            <a:ea typeface="Cambria Math"/>
                          </a:rPr>
                          <m:t>sin</m:t>
                        </m:r>
                      </m:fName>
                      <m:e>
                        <m:r>
                          <a:rPr lang="en-US" altLang="ko-KR" sz="1000" i="1">
                            <a:latin typeface="Cambria Math"/>
                          </a:rPr>
                          <m:t>2</m:t>
                        </m:r>
                        <m:r>
                          <a:rPr lang="ko-KR" altLang="en-US" sz="1000" i="1">
                            <a:latin typeface="Cambria Math"/>
                          </a:rPr>
                          <m:t>𝜋</m:t>
                        </m:r>
                        <m:sSub>
                          <m:sSubPr>
                            <m:ctrlPr>
                              <a:rPr lang="en-US" altLang="ko-KR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00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sz="10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000" i="1">
                            <a:latin typeface="Cambria Math"/>
                          </a:rPr>
                          <m:t>𝑡</m:t>
                        </m:r>
                      </m:e>
                    </m:func>
                    <m:r>
                      <a:rPr lang="en-US" altLang="ko-KR" sz="1000" i="1">
                        <a:latin typeface="Cambria Math"/>
                        <a:ea typeface="Cambria Math"/>
                      </a:rPr>
                      <m:t>∙</m:t>
                    </m:r>
                    <m:func>
                      <m:funcPr>
                        <m:ctrlPr>
                          <a:rPr lang="en-US" altLang="ko-KR" sz="1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000">
                            <a:solidFill>
                              <a:srgbClr val="7030A0"/>
                            </a:solidFill>
                            <a:latin typeface="Cambria Math"/>
                            <a:ea typeface="Cambria Math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ko-KR" sz="1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sz="1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000" i="1">
                                    <a:solidFill>
                                      <a:srgbClr val="7030A0"/>
                                    </a:solidFill>
                                    <a:latin typeface="Cambria Math"/>
                                    <a:ea typeface="Cambria Math"/>
                                  </a:rPr>
                                  <m:t>18.44</m:t>
                                </m:r>
                              </m:e>
                              <m:sup>
                                <m:r>
                                  <a:rPr lang="en-US" altLang="ko-KR" sz="1000" i="1">
                                    <a:solidFill>
                                      <a:srgbClr val="7030A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𝑜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altLang="ko-KR" sz="1000" i="1">
                        <a:latin typeface="Cambria Math"/>
                        <a:ea typeface="Cambria Math"/>
                      </a:rPr>
                      <m:t>=</m:t>
                    </m:r>
                    <m:func>
                      <m:funcPr>
                        <m:ctrlPr>
                          <a:rPr lang="en-NZ" altLang="ko-KR" sz="1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NZ" altLang="ko-KR" sz="1000">
                            <a:latin typeface="Cambria Math"/>
                          </a:rPr>
                          <m:t>cos</m:t>
                        </m:r>
                      </m:fName>
                      <m:e>
                        <m:r>
                          <a:rPr lang="en-US" altLang="ko-KR" sz="1000" i="1">
                            <a:latin typeface="Cambria Math"/>
                          </a:rPr>
                          <m:t>(2</m:t>
                        </m:r>
                        <m:r>
                          <a:rPr lang="ko-KR" altLang="en-US" sz="1000" i="1">
                            <a:latin typeface="Cambria Math"/>
                          </a:rPr>
                          <m:t>𝜋</m:t>
                        </m:r>
                        <m:sSub>
                          <m:sSubPr>
                            <m:ctrlPr>
                              <a:rPr lang="en-US" altLang="ko-KR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00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sz="10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000" i="1">
                            <a:latin typeface="Cambria Math"/>
                          </a:rPr>
                          <m:t>𝑡</m:t>
                        </m:r>
                        <m:r>
                          <a:rPr lang="en-US" altLang="ko-KR" sz="1000" b="0" i="1" smtClean="0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1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000" i="1">
                                <a:latin typeface="Cambria Math"/>
                              </a:rPr>
                              <m:t>18.44</m:t>
                            </m:r>
                          </m:e>
                          <m:sup>
                            <m:r>
                              <a:rPr lang="en-US" altLang="ko-KR" sz="1000" i="1">
                                <a:latin typeface="Cambria Math"/>
                              </a:rPr>
                              <m:t>𝑜</m:t>
                            </m:r>
                          </m:sup>
                        </m:sSup>
                        <m:r>
                          <a:rPr lang="en-US" altLang="ko-KR" sz="1000" i="1"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endParaRPr lang="ko-KR" altLang="en-US" sz="1000" dirty="0"/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417460"/>
                <a:ext cx="8352928" cy="600998"/>
              </a:xfrm>
              <a:prstGeom prst="rect">
                <a:avLst/>
              </a:prstGeom>
              <a:blipFill>
                <a:blip r:embed="rId4"/>
                <a:stretch>
                  <a:fillRect l="-949" t="-1020" r="-584" b="-51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285193" y="2214528"/>
                <a:ext cx="1449051" cy="353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NZ" altLang="ko-KR" sz="1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NZ" altLang="ko-KR" sz="100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altLang="ko-KR" sz="1000" b="0" i="1" smtClean="0">
                              <a:latin typeface="Cambria Math"/>
                            </a:rPr>
                            <m:t>(</m:t>
                          </m:r>
                          <m:r>
                            <a:rPr lang="ko-KR" altLang="en-US" sz="1000" b="0" i="1" smtClean="0">
                              <a:latin typeface="Cambria Math"/>
                            </a:rPr>
                            <m:t>𝜃</m:t>
                          </m:r>
                          <m:r>
                            <a:rPr lang="en-US" altLang="ko-KR" sz="1000" b="0" i="1" smtClean="0"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ko-KR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1000" b="0" i="1" smtClean="0">
                                  <a:latin typeface="Cambria Math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ko-KR" sz="1000" b="0" i="1" smtClean="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ko-KR" sz="1000" b="0" i="1" smtClean="0">
                              <a:latin typeface="Cambria Math"/>
                            </a:rPr>
                            <m:t>)</m:t>
                          </m:r>
                        </m:e>
                      </m:func>
                      <m:r>
                        <a:rPr lang="en-US" altLang="ko-KR" sz="1000" b="0" i="1" smtClean="0">
                          <a:latin typeface="Cambria Math"/>
                        </a:rPr>
                        <m:t>=−</m:t>
                      </m:r>
                      <m:func>
                        <m:funcPr>
                          <m:ctrlP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000" b="0" i="0" smtClean="0"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n-US" altLang="ko-KR" sz="1000" b="0" i="1" smtClean="0">
                              <a:latin typeface="Cambria Math"/>
                            </a:rPr>
                            <m:t>(</m:t>
                          </m:r>
                          <m:r>
                            <a:rPr lang="ko-KR" altLang="en-US" sz="1000" b="0" i="1" smtClean="0">
                              <a:latin typeface="Cambria Math"/>
                            </a:rPr>
                            <m:t>𝜃</m:t>
                          </m:r>
                          <m:r>
                            <a:rPr lang="en-US" altLang="ko-KR" sz="1000" b="0" i="1" smtClean="0"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ko-KR" altLang="en-US" sz="10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193" y="2214528"/>
                <a:ext cx="1449051" cy="3538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78C107DB-C1E4-4697-817C-3CA9AB308831}"/>
                  </a:ext>
                </a:extLst>
              </p:cNvPr>
              <p:cNvSpPr/>
              <p:nvPr/>
            </p:nvSpPr>
            <p:spPr>
              <a:xfrm>
                <a:off x="5554960" y="1783218"/>
                <a:ext cx="313184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NZ" altLang="ko-KR" sz="1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NZ" altLang="ko-KR" sz="1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ko-KR" altLang="en-US" sz="10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ko-KR" altLang="en-US" sz="1000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ko-KR" sz="1000" i="1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altLang="ko-KR" sz="1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ko-KR" altLang="en-US" sz="1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  <m:r>
                        <a:rPr lang="en-US" altLang="ko-KR" sz="1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∙</m:t>
                      </m:r>
                      <m:func>
                        <m:funcPr>
                          <m:ctrlPr>
                            <a:rPr lang="en-US" altLang="ko-KR" sz="1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cos</m:t>
                          </m:r>
                        </m:fName>
                        <m:e>
                          <m:r>
                            <a:rPr lang="ko-KR" altLang="en-US" sz="1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𝛽</m:t>
                          </m:r>
                        </m:e>
                      </m:func>
                      <m:r>
                        <a:rPr lang="en-US" altLang="ko-KR" sz="1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−</m:t>
                      </m:r>
                      <m:func>
                        <m:funcPr>
                          <m:ctrlPr>
                            <a:rPr lang="en-US" altLang="ko-KR" sz="1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sin</m:t>
                          </m:r>
                        </m:fName>
                        <m:e>
                          <m:r>
                            <a:rPr lang="ko-KR" altLang="en-US" sz="1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𝛼</m:t>
                          </m:r>
                        </m:e>
                      </m:func>
                      <m:r>
                        <a:rPr lang="en-US" altLang="ko-KR" sz="1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∙</m:t>
                      </m:r>
                      <m:func>
                        <m:funcPr>
                          <m:ctrlPr>
                            <a:rPr lang="en-US" altLang="ko-KR" sz="1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sin</m:t>
                          </m:r>
                        </m:fName>
                        <m:e>
                          <m:r>
                            <a:rPr lang="ko-KR" altLang="en-US" sz="1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𝛽</m:t>
                          </m:r>
                        </m:e>
                      </m:func>
                    </m:oMath>
                  </m:oMathPara>
                </a14:m>
                <a:endParaRPr lang="en-US" altLang="ko-KR" sz="1000" i="1" dirty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NZ" altLang="ko-KR" sz="1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NZ" altLang="ko-KR" sz="1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ko-KR" altLang="en-US" sz="10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ko-KR" altLang="en-US" sz="1000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ko-KR" sz="1000" i="1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altLang="ko-KR" sz="1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ko-KR" altLang="en-US" sz="1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  <m:r>
                        <a:rPr lang="en-US" altLang="ko-KR" sz="1000" i="1">
                          <a:latin typeface="Cambria Math" panose="02040503050406030204" pitchFamily="18" charset="0"/>
                          <a:ea typeface="Cambria Math"/>
                        </a:rPr>
                        <m:t>∙</m:t>
                      </m:r>
                      <m:func>
                        <m:funcPr>
                          <m:ctrlPr>
                            <a:rPr lang="en-US" altLang="ko-KR" sz="1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000">
                              <a:latin typeface="Cambria Math" panose="02040503050406030204" pitchFamily="18" charset="0"/>
                              <a:ea typeface="Cambria Math"/>
                            </a:rPr>
                            <m:t>cos</m:t>
                          </m:r>
                        </m:fName>
                        <m:e>
                          <m:r>
                            <a:rPr lang="ko-KR" altLang="en-US" sz="1000" i="1">
                              <a:latin typeface="Cambria Math" panose="02040503050406030204" pitchFamily="18" charset="0"/>
                              <a:ea typeface="Cambria Math"/>
                            </a:rPr>
                            <m:t>𝛽</m:t>
                          </m:r>
                        </m:e>
                      </m:func>
                      <m:r>
                        <a:rPr lang="en-US" altLang="ko-KR" sz="1000" i="1">
                          <a:latin typeface="Cambria Math" panose="02040503050406030204" pitchFamily="18" charset="0"/>
                          <a:ea typeface="Cambria Math"/>
                        </a:rPr>
                        <m:t>+</m:t>
                      </m:r>
                      <m:func>
                        <m:funcPr>
                          <m:ctrlPr>
                            <a:rPr lang="en-US" altLang="ko-KR" sz="1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000">
                              <a:latin typeface="Cambria Math" panose="02040503050406030204" pitchFamily="18" charset="0"/>
                              <a:ea typeface="Cambria Math"/>
                            </a:rPr>
                            <m:t>sin</m:t>
                          </m:r>
                        </m:fName>
                        <m:e>
                          <m:r>
                            <a:rPr lang="ko-KR" altLang="en-US" sz="1000" i="1">
                              <a:latin typeface="Cambria Math" panose="02040503050406030204" pitchFamily="18" charset="0"/>
                              <a:ea typeface="Cambria Math"/>
                            </a:rPr>
                            <m:t>𝛼</m:t>
                          </m:r>
                        </m:e>
                      </m:func>
                      <m:r>
                        <a:rPr lang="en-US" altLang="ko-KR" sz="1000" i="1">
                          <a:latin typeface="Cambria Math" panose="02040503050406030204" pitchFamily="18" charset="0"/>
                          <a:ea typeface="Cambria Math"/>
                        </a:rPr>
                        <m:t>∙</m:t>
                      </m:r>
                      <m:func>
                        <m:funcPr>
                          <m:ctrlPr>
                            <a:rPr lang="en-US" altLang="ko-KR" sz="1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000">
                              <a:latin typeface="Cambria Math" panose="02040503050406030204" pitchFamily="18" charset="0"/>
                              <a:ea typeface="Cambria Math"/>
                            </a:rPr>
                            <m:t>sin</m:t>
                          </m:r>
                        </m:fName>
                        <m:e>
                          <m:r>
                            <a:rPr lang="ko-KR" altLang="en-US" sz="1000" i="1">
                              <a:latin typeface="Cambria Math" panose="02040503050406030204" pitchFamily="18" charset="0"/>
                              <a:ea typeface="Cambria Math"/>
                            </a:rPr>
                            <m:t>𝛽</m:t>
                          </m:r>
                        </m:e>
                      </m:func>
                    </m:oMath>
                  </m:oMathPara>
                </a14:m>
                <a:endParaRPr lang="ko-KR" altLang="en-US" sz="1000" dirty="0"/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78C107DB-C1E4-4697-817C-3CA9AB3088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960" y="1783218"/>
                <a:ext cx="3131840" cy="400110"/>
              </a:xfrm>
              <a:prstGeom prst="rect">
                <a:avLst/>
              </a:prstGeom>
              <a:blipFill>
                <a:blip r:embed="rId6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5150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/>
              <a:t>Bandwidth</a:t>
            </a:r>
            <a:endParaRPr lang="ko-KR" altLang="en-US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54576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NZ" altLang="ko-KR" dirty="0"/>
              <a:t>Bandwidth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NZ" altLang="ko-KR" dirty="0"/>
              <a:t>Bandwidth </a:t>
            </a:r>
          </a:p>
          <a:p>
            <a:pPr lvl="1"/>
            <a:r>
              <a:rPr lang="en-US" altLang="ko-KR" b="1" dirty="0"/>
              <a:t>The difference </a:t>
            </a:r>
            <a:r>
              <a:rPr lang="en-US" altLang="ko-KR" dirty="0"/>
              <a:t>between </a:t>
            </a:r>
            <a:r>
              <a:rPr lang="en-US" altLang="ko-KR" b="1" dirty="0"/>
              <a:t>the upper </a:t>
            </a:r>
            <a:r>
              <a:rPr lang="en-US" altLang="ko-KR" dirty="0"/>
              <a:t>and </a:t>
            </a:r>
            <a:r>
              <a:rPr lang="en-US" altLang="ko-KR" b="1" dirty="0"/>
              <a:t>lower frequencies </a:t>
            </a:r>
            <a:r>
              <a:rPr lang="en-US" altLang="ko-KR" dirty="0"/>
              <a:t>in a continuous set of frequencies</a:t>
            </a:r>
          </a:p>
          <a:p>
            <a:pPr lvl="1"/>
            <a:r>
              <a:rPr lang="en-US" altLang="ko-KR" dirty="0"/>
              <a:t>It is typically measured in hertz</a:t>
            </a:r>
          </a:p>
          <a:p>
            <a:r>
              <a:rPr lang="en-US" altLang="ko-KR" dirty="0"/>
              <a:t>Passband bandwidth</a:t>
            </a:r>
          </a:p>
          <a:p>
            <a:pPr lvl="1"/>
            <a:r>
              <a:rPr lang="en-US" altLang="ko-KR" dirty="0"/>
              <a:t>the difference between the upper and lower cutoff frequencies of, for example, a band-pass filter, a communication channel, or a signal spectrum</a:t>
            </a:r>
          </a:p>
          <a:p>
            <a:r>
              <a:rPr lang="en-US" altLang="ko-KR" dirty="0"/>
              <a:t>In the case of a low-pass filter or baseband signal, the bandwidth is equal to its upper cutoff frequency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794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NZ" altLang="ko-KR" dirty="0"/>
              <a:t>Bandwidth</a:t>
            </a:r>
            <a:endParaRPr lang="ko-KR" alt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328592" cy="1273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696816"/>
            <a:ext cx="3096344" cy="2064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779604" y="4612486"/>
            <a:ext cx="18757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altLang="ko-KR" dirty="0"/>
              <a:t>Baseband </a:t>
            </a:r>
            <a:r>
              <a:rPr lang="en-US" altLang="ko-KR" dirty="0"/>
              <a:t>signal</a:t>
            </a:r>
            <a:endParaRPr lang="en-NZ" altLang="ko-KR" dirty="0"/>
          </a:p>
          <a:p>
            <a:r>
              <a:rPr lang="en-US" altLang="ko-KR" dirty="0"/>
              <a:t>low-pass filter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439406" y="2090157"/>
            <a:ext cx="16321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Passband bandwidth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250158" y="2056650"/>
            <a:ext cx="0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4307416" y="2026417"/>
            <a:ext cx="0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4085530" y="2242441"/>
            <a:ext cx="2160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2250158" y="2242441"/>
            <a:ext cx="16160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888414" y="1811009"/>
            <a:ext cx="268695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signal spectrum</a:t>
            </a:r>
          </a:p>
          <a:p>
            <a:r>
              <a:rPr lang="en-US" altLang="ko-KR" dirty="0"/>
              <a:t>communication channel</a:t>
            </a:r>
          </a:p>
          <a:p>
            <a:r>
              <a:rPr lang="en-US" altLang="ko-KR" dirty="0"/>
              <a:t>band-pass filter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169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NZ" altLang="ko-KR" dirty="0"/>
              <a:t>Bandwidth</a:t>
            </a:r>
            <a:br>
              <a:rPr lang="en-NZ" altLang="ko-KR" dirty="0"/>
            </a:br>
            <a:r>
              <a:rPr lang="en-NZ" altLang="ko-KR" sz="2700" dirty="0"/>
              <a:t>Rough bandwidth approximation of a digital Signal</a:t>
            </a:r>
            <a:endParaRPr lang="ko-KR" altLang="en-US" sz="2700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53" y="1600200"/>
            <a:ext cx="7573094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화살표 연결선 7"/>
          <p:cNvCxnSpPr/>
          <p:nvPr/>
        </p:nvCxnSpPr>
        <p:spPr>
          <a:xfrm>
            <a:off x="683568" y="2204864"/>
            <a:ext cx="43204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H="1">
            <a:off x="1403648" y="2204864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46266" y="2073624"/>
            <a:ext cx="4042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1/N</a:t>
            </a:r>
            <a:endParaRPr lang="ko-KR" altLang="en-US" sz="1000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321" y="2804376"/>
            <a:ext cx="291872" cy="576064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275856" y="3645024"/>
            <a:ext cx="562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T=4/N</a:t>
            </a:r>
            <a:endParaRPr lang="ko-KR" alt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5004048" y="3674313"/>
            <a:ext cx="562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T=2/N</a:t>
            </a:r>
            <a:endParaRPr lang="ko-KR" altLang="en-US" sz="1000" dirty="0"/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095" y="2806040"/>
            <a:ext cx="348833" cy="527504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164288" y="3674313"/>
            <a:ext cx="562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T=4/N</a:t>
            </a:r>
            <a:endParaRPr lang="ko-KR" altLang="en-US" sz="1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E568F51-E815-4E90-A677-40F5650C7D25}"/>
              </a:ext>
            </a:extLst>
          </p:cNvPr>
          <p:cNvSpPr/>
          <p:nvPr/>
        </p:nvSpPr>
        <p:spPr>
          <a:xfrm>
            <a:off x="2094382" y="3429000"/>
            <a:ext cx="445138" cy="2916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270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973895E-AB53-41A3-B881-9AA2910B2759}"/>
              </a:ext>
            </a:extLst>
          </p:cNvPr>
          <p:cNvSpPr/>
          <p:nvPr/>
        </p:nvSpPr>
        <p:spPr>
          <a:xfrm>
            <a:off x="8104456" y="5873208"/>
            <a:ext cx="445138" cy="2916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90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39DDA6-E593-49A2-AB26-67EF1AFF3DEE}"/>
                  </a:ext>
                </a:extLst>
              </p:cNvPr>
              <p:cNvSpPr txBox="1"/>
              <p:nvPr/>
            </p:nvSpPr>
            <p:spPr>
              <a:xfrm>
                <a:off x="1358046" y="3700376"/>
                <a:ext cx="99552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1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00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1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ko-KR" altLang="en-US" sz="1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ko-KR" sz="1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sz="1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1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39DDA6-E593-49A2-AB26-67EF1AFF3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046" y="3700376"/>
                <a:ext cx="995529" cy="246221"/>
              </a:xfrm>
              <a:prstGeom prst="rect">
                <a:avLst/>
              </a:prstGeom>
              <a:blipFill>
                <a:blip r:embed="rId5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0432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NZ" altLang="ko-KR" dirty="0"/>
              <a:t>Bandwidth</a:t>
            </a:r>
            <a:br>
              <a:rPr lang="en-NZ" altLang="ko-KR" dirty="0"/>
            </a:br>
            <a:r>
              <a:rPr lang="en-NZ" altLang="ko-KR" sz="2700" dirty="0"/>
              <a:t>Rough bandwidth approximation of a digital Signal</a:t>
            </a:r>
            <a:endParaRPr lang="ko-KR" alt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47917"/>
            <a:ext cx="8229600" cy="4230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830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Z" altLang="ko-KR" dirty="0"/>
              <a:t>Fourier analysis and Fourier </a:t>
            </a:r>
            <a:r>
              <a:rPr lang="en-US" altLang="ko-KR" dirty="0"/>
              <a:t>Transform</a:t>
            </a:r>
            <a:endParaRPr lang="ko-KR" altLang="en-US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Composite Signal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Signal mapping between time domain and frequency domain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778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NZ" altLang="ko-KR" dirty="0"/>
              <a:t>Fourier analysis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altLang="ko-KR" dirty="0"/>
              <a:t>Jean-Baptiste Joseph Fourier (1768–1830)</a:t>
            </a:r>
          </a:p>
          <a:p>
            <a:pPr lvl="1"/>
            <a:r>
              <a:rPr lang="en-NZ" altLang="ko-KR" dirty="0"/>
              <a:t> French mathematician and physicist </a:t>
            </a:r>
          </a:p>
          <a:p>
            <a:r>
              <a:rPr lang="en-US" altLang="ko-KR" dirty="0"/>
              <a:t>An </a:t>
            </a:r>
            <a:r>
              <a:rPr lang="en-US" altLang="ko-KR" b="1" dirty="0"/>
              <a:t>arbitrary (continuous) function </a:t>
            </a:r>
            <a:r>
              <a:rPr lang="en-US" altLang="ko-KR" dirty="0"/>
              <a:t>can be represented by a </a:t>
            </a:r>
            <a:r>
              <a:rPr lang="en-US" altLang="ko-KR" b="1" dirty="0"/>
              <a:t>trigonometric series</a:t>
            </a:r>
          </a:p>
          <a:p>
            <a:endParaRPr lang="en-NZ" altLang="ko-KR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293095"/>
            <a:ext cx="8208912" cy="176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9318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NZ" altLang="ko-KR" dirty="0"/>
              <a:t>Fourier </a:t>
            </a:r>
            <a:r>
              <a:rPr lang="en-US" altLang="ko-KR" dirty="0"/>
              <a:t>Transform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the Fourier transform of an integrable function </a:t>
            </a:r>
            <a:r>
              <a:rPr lang="en-US" altLang="ko-KR" sz="2000" i="1" dirty="0"/>
              <a:t>f</a:t>
            </a:r>
            <a:r>
              <a:rPr lang="en-US" altLang="ko-KR" sz="2000" dirty="0"/>
              <a:t> : </a:t>
            </a:r>
            <a:r>
              <a:rPr lang="en-US" altLang="ko-KR" sz="2000" b="1" dirty="0"/>
              <a:t>ℝ</a:t>
            </a:r>
            <a:r>
              <a:rPr lang="en-US" altLang="ko-KR" sz="2000" dirty="0"/>
              <a:t> → </a:t>
            </a:r>
            <a:r>
              <a:rPr lang="en-US" altLang="ko-KR" sz="2000" b="1" dirty="0"/>
              <a:t>ℂ</a:t>
            </a:r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dirty="0"/>
          </a:p>
          <a:p>
            <a:r>
              <a:rPr lang="en-US" altLang="ko-KR" sz="2000" dirty="0"/>
              <a:t>When the independent variable </a:t>
            </a:r>
            <a:r>
              <a:rPr lang="en-US" altLang="ko-KR" sz="2000" i="1" dirty="0">
                <a:solidFill>
                  <a:srgbClr val="FF0000"/>
                </a:solidFill>
              </a:rPr>
              <a:t>x</a:t>
            </a:r>
            <a:r>
              <a:rPr lang="en-US" altLang="ko-KR" sz="2000" dirty="0"/>
              <a:t> represents </a:t>
            </a:r>
            <a:r>
              <a:rPr lang="en-US" altLang="ko-KR" sz="2000" b="1" dirty="0">
                <a:solidFill>
                  <a:srgbClr val="FF0000"/>
                </a:solidFill>
              </a:rPr>
              <a:t>time</a:t>
            </a:r>
            <a:r>
              <a:rPr lang="en-US" altLang="ko-KR" sz="2000" dirty="0"/>
              <a:t> (with SI unit of seconds), the transform variable </a:t>
            </a:r>
            <a:r>
              <a:rPr lang="en-US" altLang="ko-KR" sz="2000" i="1" dirty="0">
                <a:solidFill>
                  <a:srgbClr val="FF0000"/>
                </a:solidFill>
              </a:rPr>
              <a:t>ξ</a:t>
            </a:r>
            <a:r>
              <a:rPr lang="en-US" altLang="ko-KR" sz="2000" dirty="0"/>
              <a:t> represents </a:t>
            </a:r>
            <a:r>
              <a:rPr lang="en-US" altLang="ko-KR" sz="2000" b="1" dirty="0">
                <a:solidFill>
                  <a:srgbClr val="FF0000"/>
                </a:solidFill>
              </a:rPr>
              <a:t>frequency</a:t>
            </a:r>
            <a:r>
              <a:rPr lang="en-US" altLang="ko-KR" sz="2000" dirty="0"/>
              <a:t> (in hertz).</a:t>
            </a:r>
          </a:p>
          <a:p>
            <a:r>
              <a:rPr lang="en-US" altLang="ko-KR" sz="2000" dirty="0"/>
              <a:t>Under suitable conditions, </a:t>
            </a:r>
            <a:r>
              <a:rPr lang="en-US" altLang="ko-KR" sz="2000" i="1" dirty="0"/>
              <a:t>f</a:t>
            </a:r>
            <a:r>
              <a:rPr lang="en-US" altLang="ko-KR" sz="2000" dirty="0"/>
              <a:t> is determined by   via the </a:t>
            </a:r>
            <a:r>
              <a:rPr lang="en-US" altLang="ko-KR" sz="2000" b="1" dirty="0"/>
              <a:t>inverse transform</a:t>
            </a:r>
            <a:r>
              <a:rPr lang="en-US" altLang="ko-KR" sz="2000" dirty="0"/>
              <a:t>:</a:t>
            </a:r>
            <a:endParaRPr lang="ko-KR" altLang="en-US" sz="20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133" y="1988840"/>
            <a:ext cx="4090479" cy="1280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92" y="4569260"/>
            <a:ext cx="3891563" cy="1314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581" y="4086561"/>
            <a:ext cx="255849" cy="440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247504" y="5707050"/>
            <a:ext cx="22849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" dirty="0"/>
              <a:t>International System of Units (abbreviated SI)</a:t>
            </a:r>
          </a:p>
          <a:p>
            <a:r>
              <a:rPr lang="en-US" altLang="ko-KR" sz="600" dirty="0"/>
              <a:t> </a:t>
            </a:r>
            <a:r>
              <a:rPr lang="en-US" altLang="ko-KR" sz="600" b="1" dirty="0"/>
              <a:t>Xi</a:t>
            </a:r>
            <a:r>
              <a:rPr lang="en-US" altLang="ko-KR" sz="600" dirty="0"/>
              <a:t> (uppercase </a:t>
            </a:r>
            <a:r>
              <a:rPr lang="en-US" altLang="ko-KR" sz="600" b="1" dirty="0"/>
              <a:t>Ξ</a:t>
            </a:r>
            <a:r>
              <a:rPr lang="en-US" altLang="ko-KR" sz="600" dirty="0"/>
              <a:t>, lowercase </a:t>
            </a:r>
            <a:r>
              <a:rPr lang="en-US" altLang="ko-KR" sz="600" b="1" dirty="0"/>
              <a:t>ξ</a:t>
            </a:r>
            <a:r>
              <a:rPr lang="en-US" altLang="ko-KR" sz="600" dirty="0"/>
              <a:t> ) </a:t>
            </a:r>
            <a:r>
              <a:rPr lang="en-US" altLang="ko-KR" sz="600" dirty="0">
                <a:hlinkClick r:id="rId5" tooltip="Help:IPA/English"/>
              </a:rPr>
              <a:t>/</a:t>
            </a:r>
            <a:r>
              <a:rPr lang="en-US" altLang="ko-KR" sz="600" dirty="0" err="1">
                <a:hlinkClick r:id="rId5" tooltip="Help:IPA/English"/>
              </a:rPr>
              <a:t>zaɪ</a:t>
            </a:r>
            <a:r>
              <a:rPr lang="en-US" altLang="ko-KR" sz="600" dirty="0">
                <a:hlinkClick r:id="rId5" tooltip="Help:IPA/English"/>
              </a:rPr>
              <a:t>/</a:t>
            </a:r>
            <a:r>
              <a:rPr lang="en-US" altLang="ko-KR" sz="600" dirty="0"/>
              <a:t> or </a:t>
            </a:r>
            <a:r>
              <a:rPr lang="en-US" altLang="ko-KR" sz="600" dirty="0">
                <a:hlinkClick r:id="rId5" tooltip="Help:IPA/English"/>
              </a:rPr>
              <a:t>/</a:t>
            </a:r>
            <a:r>
              <a:rPr lang="en-US" altLang="ko-KR" sz="600" dirty="0" err="1">
                <a:hlinkClick r:id="rId5" tooltip="Help:IPA/English"/>
              </a:rPr>
              <a:t>saɪ</a:t>
            </a:r>
            <a:r>
              <a:rPr lang="en-US" altLang="ko-KR" sz="600" dirty="0">
                <a:hlinkClick r:id="rId5" tooltip="Help:IPA/English"/>
              </a:rPr>
              <a:t>/</a:t>
            </a:r>
            <a:r>
              <a:rPr lang="en-US" altLang="ko-KR" sz="600" dirty="0"/>
              <a:t> </a:t>
            </a:r>
            <a:endParaRPr lang="ko-KR" altLang="en-US" sz="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5659666" y="2564904"/>
                <a:ext cx="3051926" cy="7525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NZ" altLang="ko-KR" sz="1400" b="1" dirty="0"/>
                  <a:t>Euler's formula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NZ" altLang="ko-KR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altLang="ko-KR" sz="140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NZ" altLang="ko-KR" sz="1400" i="1" smtClean="0">
                              <a:latin typeface="Cambria Math"/>
                            </a:rPr>
                            <m:t>−</m:t>
                          </m:r>
                          <m:r>
                            <a:rPr lang="en-NZ" altLang="ko-KR" sz="1400" i="1" smtClean="0">
                              <a:latin typeface="Cambria Math"/>
                            </a:rPr>
                            <m:t>𝑖</m:t>
                          </m:r>
                          <m:r>
                            <a:rPr lang="el-GR" altLang="ko-KR" sz="1400" i="1" smtClean="0">
                              <a:latin typeface="Cambria Math"/>
                            </a:rPr>
                            <m:t>𝜔</m:t>
                          </m:r>
                          <m:r>
                            <a:rPr lang="en-NZ" altLang="ko-KR" sz="1400" i="1" smtClean="0"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ko-KR" sz="1400" b="0" i="1" smtClean="0">
                          <a:latin typeface="Cambria Math"/>
                        </a:rPr>
                        <m:t>= </m:t>
                      </m:r>
                      <m:func>
                        <m:func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ko-KR" altLang="en-US" sz="1400" b="0" i="1" smtClean="0">
                              <a:latin typeface="Cambria Math"/>
                            </a:rPr>
                            <m:t>𝜔</m:t>
                          </m:r>
                          <m:r>
                            <a:rPr lang="en-US" altLang="ko-KR" sz="1400" b="0" i="1" smtClean="0">
                              <a:latin typeface="Cambria Math"/>
                            </a:rPr>
                            <m:t>𝑡</m:t>
                          </m:r>
                        </m:e>
                      </m:func>
                      <m:r>
                        <a:rPr lang="en-US" altLang="ko-KR" sz="1400" b="0" i="1" smtClean="0">
                          <a:latin typeface="Cambria Math"/>
                        </a:rPr>
                        <m:t>−</m:t>
                      </m:r>
                      <m:r>
                        <a:rPr lang="en-US" altLang="ko-KR" sz="1400" b="0" i="1" smtClean="0">
                          <a:latin typeface="Cambria Math"/>
                        </a:rPr>
                        <m:t>𝑖</m:t>
                      </m:r>
                      <m:func>
                        <m:func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ko-KR" altLang="en-US" sz="1400" b="0" i="1" smtClean="0">
                              <a:latin typeface="Cambria Math"/>
                            </a:rPr>
                            <m:t>𝜔</m:t>
                          </m:r>
                          <m:r>
                            <a:rPr lang="en-US" altLang="ko-KR" sz="1400" b="0" i="1" smtClean="0">
                              <a:latin typeface="Cambria Math"/>
                            </a:rPr>
                            <m:t>𝑡</m:t>
                          </m:r>
                        </m:e>
                      </m:func>
                      <m:r>
                        <a:rPr lang="en-US" altLang="ko-KR" sz="1400" b="0" i="1" smtClean="0">
                          <a:latin typeface="Cambria Math"/>
                        </a:rPr>
                        <m:t>;</m:t>
                      </m:r>
                      <m:r>
                        <a:rPr lang="ko-KR" altLang="en-US" sz="1400" b="0" i="1" smtClean="0">
                          <a:latin typeface="Cambria Math"/>
                        </a:rPr>
                        <m:t>𝜔</m:t>
                      </m:r>
                      <m:r>
                        <a:rPr lang="en-US" altLang="ko-KR" sz="1400" b="0" i="1" smtClean="0">
                          <a:latin typeface="Cambria Math"/>
                        </a:rPr>
                        <m:t>=2</m:t>
                      </m:r>
                      <m:r>
                        <a:rPr lang="ko-KR" altLang="en-US" sz="1400" b="0" i="1" smtClean="0">
                          <a:latin typeface="Cambria Math"/>
                        </a:rPr>
                        <m:t>𝜋𝜉</m:t>
                      </m:r>
                    </m:oMath>
                  </m:oMathPara>
                </a14:m>
                <a:endParaRPr lang="en-US" altLang="ko-KR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NZ" altLang="ko-KR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altLang="ko-KR" sz="14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NZ" altLang="ko-KR" sz="1400" i="1">
                              <a:latin typeface="Cambria Math"/>
                            </a:rPr>
                            <m:t>𝑖</m:t>
                          </m:r>
                          <m:r>
                            <a:rPr lang="el-GR" altLang="ko-KR" sz="1400" i="1">
                              <a:latin typeface="Cambria Math"/>
                            </a:rPr>
                            <m:t>𝜔</m:t>
                          </m:r>
                          <m:r>
                            <a:rPr lang="en-NZ" altLang="ko-KR" sz="1400" i="1"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ko-KR" sz="1400" i="1">
                          <a:latin typeface="Cambria Math"/>
                        </a:rPr>
                        <m:t>= </m:t>
                      </m:r>
                      <m:func>
                        <m:func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40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ko-KR" altLang="en-US" sz="1400" i="1">
                              <a:latin typeface="Cambria Math"/>
                            </a:rPr>
                            <m:t>𝜔</m:t>
                          </m:r>
                          <m:r>
                            <a:rPr lang="en-US" altLang="ko-KR" sz="1400" i="1">
                              <a:latin typeface="Cambria Math"/>
                            </a:rPr>
                            <m:t>𝑡</m:t>
                          </m:r>
                        </m:e>
                      </m:func>
                      <m:r>
                        <a:rPr lang="en-US" altLang="ko-KR" sz="1400" b="0" i="1" smtClean="0">
                          <a:latin typeface="Cambria Math"/>
                        </a:rPr>
                        <m:t>+</m:t>
                      </m:r>
                      <m:r>
                        <a:rPr lang="en-US" altLang="ko-KR" sz="1400" i="1">
                          <a:latin typeface="Cambria Math"/>
                        </a:rPr>
                        <m:t>𝑖</m:t>
                      </m:r>
                      <m:func>
                        <m:func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400"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ko-KR" altLang="en-US" sz="1400" i="1">
                              <a:latin typeface="Cambria Math"/>
                            </a:rPr>
                            <m:t>𝜔</m:t>
                          </m:r>
                          <m:r>
                            <a:rPr lang="en-US" altLang="ko-KR" sz="1400" i="1">
                              <a:latin typeface="Cambria Math"/>
                            </a:rPr>
                            <m:t>𝑡</m:t>
                          </m:r>
                        </m:e>
                      </m:func>
                      <m:r>
                        <a:rPr lang="en-US" altLang="ko-KR" sz="1400" i="1">
                          <a:latin typeface="Cambria Math"/>
                        </a:rPr>
                        <m:t>;</m:t>
                      </m:r>
                      <m:r>
                        <a:rPr lang="ko-KR" altLang="en-US" sz="1400" i="1">
                          <a:latin typeface="Cambria Math"/>
                        </a:rPr>
                        <m:t>𝜔</m:t>
                      </m:r>
                      <m:r>
                        <a:rPr lang="en-US" altLang="ko-KR" sz="1400" i="1">
                          <a:latin typeface="Cambria Math"/>
                        </a:rPr>
                        <m:t>=2</m:t>
                      </m:r>
                      <m:r>
                        <a:rPr lang="ko-KR" altLang="en-US" sz="1400" i="1">
                          <a:latin typeface="Cambria Math"/>
                        </a:rPr>
                        <m:t>𝜋𝜉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666" y="2564904"/>
                <a:ext cx="3051926" cy="752514"/>
              </a:xfrm>
              <a:prstGeom prst="rect">
                <a:avLst/>
              </a:prstGeom>
              <a:blipFill rotWithShape="1">
                <a:blip r:embed="rId6"/>
                <a:stretch>
                  <a:fillRect l="-399" t="-813" b="-40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1433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ko-KR" dirty="0">
                <a:ea typeface="+mj-ea"/>
                <a:cs typeface="+mj-cs"/>
              </a:rPr>
              <a:t>Frequency Domain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i="0" dirty="0">
                <a:ea typeface="굴림" pitchFamily="50" charset="-127"/>
                <a:cs typeface="Times New Roman" pitchFamily="18" charset="0"/>
              </a:rPr>
              <a:t>The frequency domain is </a:t>
            </a:r>
            <a:r>
              <a:rPr lang="en-US" altLang="ko-KR" b="1" i="0" dirty="0">
                <a:ea typeface="굴림" pitchFamily="50" charset="-127"/>
                <a:cs typeface="Times New Roman" pitchFamily="18" charset="0"/>
              </a:rPr>
              <a:t>more</a:t>
            </a:r>
            <a:r>
              <a:rPr lang="en-US" altLang="ko-KR" b="0" i="0" dirty="0">
                <a:ea typeface="굴림" pitchFamily="50" charset="-127"/>
                <a:cs typeface="Times New Roman" pitchFamily="18" charset="0"/>
              </a:rPr>
              <a:t> compact and </a:t>
            </a:r>
            <a:r>
              <a:rPr lang="en-US" altLang="ko-KR" b="1" i="0" dirty="0">
                <a:ea typeface="굴림" pitchFamily="50" charset="-127"/>
                <a:cs typeface="Times New Roman" pitchFamily="18" charset="0"/>
              </a:rPr>
              <a:t>useful</a:t>
            </a:r>
            <a:r>
              <a:rPr lang="en-US" altLang="ko-KR" b="0" i="0" dirty="0">
                <a:ea typeface="굴림" pitchFamily="50" charset="-127"/>
                <a:cs typeface="Times New Roman" pitchFamily="18" charset="0"/>
              </a:rPr>
              <a:t> when we are dealing with </a:t>
            </a:r>
            <a:r>
              <a:rPr lang="en-US" altLang="ko-KR" b="1" i="0" dirty="0">
                <a:ea typeface="굴림" pitchFamily="50" charset="-127"/>
                <a:cs typeface="Times New Roman" pitchFamily="18" charset="0"/>
              </a:rPr>
              <a:t>more than one sine wave</a:t>
            </a:r>
            <a:endParaRPr lang="ko-KR" altLang="en-US" b="1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56992"/>
            <a:ext cx="8053387" cy="239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8705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976C5F-93D1-4319-ABE6-3BCD70806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411B94-11C0-4B3C-9365-3D022496F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Signal</a:t>
            </a:r>
          </a:p>
          <a:p>
            <a:r>
              <a:rPr lang="en-US" altLang="ko-KR" dirty="0">
                <a:ea typeface="굴림" pitchFamily="50" charset="-127"/>
              </a:rPr>
              <a:t>Digital </a:t>
            </a:r>
            <a:r>
              <a:rPr lang="en-US" altLang="ko-KR" dirty="0"/>
              <a:t>Data and Signal</a:t>
            </a:r>
            <a:endParaRPr lang="ko-KR" altLang="en-US" dirty="0"/>
          </a:p>
          <a:p>
            <a:r>
              <a:rPr lang="en-NZ" altLang="ko-KR" dirty="0"/>
              <a:t>Fourier analysis and Fourier </a:t>
            </a:r>
            <a:r>
              <a:rPr lang="en-US" altLang="ko-KR" dirty="0"/>
              <a:t>Transform</a:t>
            </a:r>
          </a:p>
          <a:p>
            <a:pPr lvl="1"/>
            <a:r>
              <a:rPr lang="en-US" altLang="ko-KR" dirty="0"/>
              <a:t>Time domain and Frequency domain mapping</a:t>
            </a:r>
          </a:p>
          <a:p>
            <a:r>
              <a:rPr lang="en-US" altLang="ko-KR" dirty="0"/>
              <a:t>Bandwidth and Channel Capacity</a:t>
            </a:r>
          </a:p>
        </p:txBody>
      </p:sp>
    </p:spTree>
    <p:extLst>
      <p:ext uri="{BB962C8B-B14F-4D97-AF65-F5344CB8AC3E}">
        <p14:creationId xmlns:p14="http://schemas.microsoft.com/office/powerpoint/2010/main" val="540903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NZ" altLang="ko-KR" dirty="0"/>
              <a:t>Fourier </a:t>
            </a:r>
            <a:r>
              <a:rPr lang="en-US" altLang="ko-KR" dirty="0"/>
              <a:t>Transform </a:t>
            </a:r>
            <a:endParaRPr lang="ko-KR" alt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839" y="1600200"/>
            <a:ext cx="6834322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7343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NZ" altLang="ko-KR" dirty="0"/>
              <a:t>Fourier </a:t>
            </a:r>
            <a:r>
              <a:rPr lang="en-US" altLang="ko-KR" dirty="0"/>
              <a:t>Transform </a:t>
            </a:r>
            <a:endParaRPr lang="ko-KR" alt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96" y="1600200"/>
            <a:ext cx="750480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1941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NZ" altLang="ko-KR" dirty="0"/>
              <a:t>Fourier </a:t>
            </a:r>
            <a:r>
              <a:rPr lang="en-US" altLang="ko-KR" dirty="0"/>
              <a:t>Transform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An arbitrary (continuous) function = analog signal or</a:t>
            </a:r>
            <a:r>
              <a:rPr lang="en-NZ" altLang="ko-KR" dirty="0"/>
              <a:t> </a:t>
            </a:r>
            <a:r>
              <a:rPr lang="en-NZ" altLang="ko-KR" b="1" dirty="0">
                <a:solidFill>
                  <a:srgbClr val="7030A0"/>
                </a:solidFill>
              </a:rPr>
              <a:t>square wave</a:t>
            </a:r>
          </a:p>
          <a:p>
            <a:r>
              <a:rPr lang="en-NZ" altLang="ko-KR" dirty="0"/>
              <a:t>Fourier series of square wave</a:t>
            </a:r>
          </a:p>
          <a:p>
            <a:pPr lvl="1"/>
            <a:r>
              <a:rPr lang="en-NZ" altLang="ko-KR" dirty="0"/>
              <a:t>Voltage as a function of time</a:t>
            </a:r>
          </a:p>
          <a:p>
            <a:pPr lvl="1"/>
            <a:r>
              <a:rPr lang="en-US" altLang="ko-KR" b="1" dirty="0"/>
              <a:t>fundamental frequency (</a:t>
            </a:r>
            <a:r>
              <a:rPr lang="en-NZ" altLang="ko-KR" b="1" i="1" dirty="0"/>
              <a:t>f</a:t>
            </a:r>
            <a:r>
              <a:rPr lang="en-NZ" altLang="ko-KR" b="1" baseline="-25000" dirty="0"/>
              <a:t>0</a:t>
            </a:r>
            <a:r>
              <a:rPr lang="en-US" altLang="ko-KR" b="1" dirty="0"/>
              <a:t>=1/T)</a:t>
            </a:r>
          </a:p>
          <a:p>
            <a:pPr lvl="2"/>
            <a:r>
              <a:rPr lang="en-US" altLang="ko-KR" dirty="0"/>
              <a:t>the lowest frequency of a periodic waveform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797152"/>
            <a:ext cx="8047037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9627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NZ" altLang="ko-KR" dirty="0"/>
              <a:t>Fourier </a:t>
            </a:r>
            <a:r>
              <a:rPr lang="en-US" altLang="ko-KR" dirty="0"/>
              <a:t>Transform </a:t>
            </a:r>
            <a:endParaRPr lang="ko-KR" alt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49030"/>
            <a:ext cx="8229600" cy="4028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366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/>
              <a:t>Channel Capacity</a:t>
            </a:r>
            <a:endParaRPr lang="ko-KR" altLang="en-US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36047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Channel Capacity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kumimoji="1" lang="en-US" altLang="ko-KR" b="1" i="0" dirty="0"/>
              <a:t>Maximum rate </a:t>
            </a:r>
            <a:r>
              <a:rPr kumimoji="1" lang="en-US" altLang="ko-KR" i="0" dirty="0"/>
              <a:t>at which data can be transmitted </a:t>
            </a:r>
            <a:r>
              <a:rPr kumimoji="1" lang="en-US" altLang="ko-KR" b="1" i="0" dirty="0"/>
              <a:t>over a given communications channel</a:t>
            </a:r>
            <a:r>
              <a:rPr kumimoji="1" lang="en-US" altLang="ko-KR" i="0" dirty="0"/>
              <a:t> under given conditions</a:t>
            </a:r>
          </a:p>
          <a:p>
            <a:pPr lvl="1"/>
            <a:r>
              <a:rPr lang="en-US" altLang="ko-KR" b="1" dirty="0">
                <a:ea typeface="ＭＳ Ｐゴシック" pitchFamily="-110" charset="-128"/>
                <a:cs typeface="ＭＳ Ｐゴシック" pitchFamily="-110" charset="-128"/>
              </a:rPr>
              <a:t>Bandwidth (Hz = </a:t>
            </a:r>
            <a:r>
              <a:rPr lang="en-US" altLang="ko-KR" dirty="0">
                <a:ea typeface="ＭＳ Ｐゴシック" pitchFamily="-110" charset="-128"/>
                <a:cs typeface="ＭＳ Ｐゴシック" pitchFamily="-110" charset="-128"/>
              </a:rPr>
              <a:t>cycles per second</a:t>
            </a:r>
            <a:r>
              <a:rPr lang="en-US" altLang="ko-KR" b="1" dirty="0">
                <a:ea typeface="ＭＳ Ｐゴシック" pitchFamily="-110" charset="-128"/>
                <a:cs typeface="ＭＳ Ｐゴシック" pitchFamily="-110" charset="-128"/>
              </a:rPr>
              <a:t>):</a:t>
            </a:r>
            <a:r>
              <a:rPr lang="en-US" altLang="ko-KR" dirty="0">
                <a:ea typeface="ＭＳ Ｐゴシック" pitchFamily="-110" charset="-128"/>
                <a:cs typeface="ＭＳ Ｐゴシック" pitchFamily="-110" charset="-128"/>
              </a:rPr>
              <a:t> </a:t>
            </a:r>
          </a:p>
          <a:p>
            <a:pPr lvl="2"/>
            <a:r>
              <a:rPr lang="en-US" altLang="ko-KR" dirty="0">
                <a:ea typeface="ＭＳ Ｐゴシック" pitchFamily="-110" charset="-128"/>
                <a:cs typeface="ＭＳ Ｐゴシック" pitchFamily="-110" charset="-128"/>
              </a:rPr>
              <a:t>The bandwidth of the transmitted signal as constrained by the transmitter and the nature of the transmission medium</a:t>
            </a:r>
          </a:p>
          <a:p>
            <a:pPr lvl="1"/>
            <a:r>
              <a:rPr lang="en-US" altLang="ko-KR" b="1" dirty="0">
                <a:ea typeface="ＭＳ Ｐゴシック" pitchFamily="-110" charset="-128"/>
                <a:cs typeface="ＭＳ Ｐゴシック" pitchFamily="-110" charset="-128"/>
              </a:rPr>
              <a:t>Noise:</a:t>
            </a:r>
            <a:r>
              <a:rPr lang="en-US" altLang="ko-KR" dirty="0">
                <a:ea typeface="ＭＳ Ｐゴシック" pitchFamily="-110" charset="-128"/>
                <a:cs typeface="ＭＳ Ｐゴシック" pitchFamily="-110" charset="-128"/>
              </a:rPr>
              <a:t> The average level of noise over the communications path</a:t>
            </a:r>
            <a:endParaRPr lang="en-US" altLang="ko-KR" i="0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1069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Channel Capacity</a:t>
            </a:r>
            <a:br>
              <a:rPr kumimoji="1" lang="en-GB" altLang="ko-KR" dirty="0">
                <a:ea typeface="+mj-ea"/>
                <a:cs typeface="+mj-cs"/>
              </a:rPr>
            </a:br>
            <a:r>
              <a:rPr kumimoji="1" lang="en-GB" altLang="ko-KR" dirty="0">
                <a:ea typeface="+mj-ea"/>
                <a:cs typeface="+mj-cs"/>
              </a:rPr>
              <a:t>Shannon Capacity Formula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GB" altLang="ko-KR" sz="2400" dirty="0"/>
                  <a:t>Shannon developed formula relating these to signal to noise ratio (in decibels)</a:t>
                </a:r>
              </a:p>
              <a:p>
                <a:pPr lvl="1"/>
                <a:r>
                  <a:rPr kumimoji="1" lang="en-GB" altLang="ko-KR" sz="2000" dirty="0" err="1"/>
                  <a:t>SNR</a:t>
                </a:r>
                <a:r>
                  <a:rPr kumimoji="1" lang="en-GB" altLang="ko-KR" sz="2000" baseline="-25000" dirty="0" err="1"/>
                  <a:t>db</a:t>
                </a:r>
                <a:r>
                  <a:rPr kumimoji="1" lang="en-GB" altLang="ko-KR" sz="2000" baseline="30000" dirty="0"/>
                  <a:t>=</a:t>
                </a:r>
                <a:r>
                  <a:rPr kumimoji="1" lang="en-GB" altLang="ko-KR" sz="2000" dirty="0"/>
                  <a:t>10 log</a:t>
                </a:r>
                <a:r>
                  <a:rPr kumimoji="1" lang="en-GB" altLang="ko-KR" sz="2000" baseline="-25000" dirty="0"/>
                  <a:t>10 </a:t>
                </a:r>
                <a:r>
                  <a:rPr kumimoji="1" lang="en-GB" altLang="ko-KR" sz="2000" dirty="0"/>
                  <a:t>(signal/noise)</a:t>
                </a:r>
              </a:p>
              <a:p>
                <a:pPr lvl="1"/>
                <a:r>
                  <a:rPr kumimoji="1" lang="en-GB" altLang="ko-KR" sz="2000" dirty="0"/>
                  <a:t>capacity </a:t>
                </a:r>
                <a:r>
                  <a:rPr kumimoji="1" lang="en-GB" altLang="ko-KR" sz="2000" i="1" dirty="0"/>
                  <a:t>C </a:t>
                </a:r>
                <a:r>
                  <a:rPr kumimoji="1" lang="en-GB" altLang="ko-KR" sz="2000" dirty="0"/>
                  <a:t>= </a:t>
                </a:r>
                <a:r>
                  <a:rPr kumimoji="1" lang="en-GB" altLang="ko-KR" sz="2000" i="1" dirty="0"/>
                  <a:t>B</a:t>
                </a:r>
                <a:r>
                  <a:rPr kumimoji="1" lang="en-GB" altLang="ko-KR" sz="2000" dirty="0"/>
                  <a:t> log</a:t>
                </a:r>
                <a:r>
                  <a:rPr kumimoji="1" lang="en-GB" altLang="ko-KR" sz="2000" baseline="-25000" dirty="0"/>
                  <a:t>2</a:t>
                </a:r>
                <a:r>
                  <a:rPr kumimoji="1" lang="en-GB" altLang="ko-KR" sz="2000" dirty="0"/>
                  <a:t>(1+SNR)</a:t>
                </a:r>
              </a:p>
              <a:p>
                <a:pPr lvl="2"/>
                <a:r>
                  <a:rPr lang="en-US" altLang="ko-KR" sz="1800" dirty="0"/>
                  <a:t>theoretical maximum</a:t>
                </a:r>
                <a:r>
                  <a:rPr lang="en-US" altLang="ko-KR" sz="1800" dirty="0">
                    <a:latin typeface="Times" pitchFamily="-110" charset="0"/>
                  </a:rPr>
                  <a:t> </a:t>
                </a:r>
                <a:r>
                  <a:rPr kumimoji="1" lang="en-GB" altLang="ko-KR" sz="1800" dirty="0"/>
                  <a:t>capacity</a:t>
                </a:r>
              </a:p>
              <a:p>
                <a:r>
                  <a:rPr kumimoji="1" lang="en-GB" altLang="ko-KR" sz="2400" dirty="0"/>
                  <a:t>Example</a:t>
                </a:r>
              </a:p>
              <a:p>
                <a:pPr lvl="1"/>
                <a:r>
                  <a:rPr kumimoji="1" lang="en-GB" altLang="ko-KR" sz="2000" dirty="0"/>
                  <a:t>SNR=3162, B=3KHz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kumimoji="1" lang="en-US" altLang="ko-KR" sz="1800" b="0" i="1" smtClean="0">
                        <a:latin typeface="Cambria Math"/>
                      </a:rPr>
                      <m:t>𝐶</m:t>
                    </m:r>
                    <m:r>
                      <a:rPr kumimoji="1" lang="en-US" altLang="ko-KR" sz="1800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kumimoji="1"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kumimoji="1"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ko-KR" sz="1800" b="0" i="0" smtClean="0">
                                <a:latin typeface="Cambria Math"/>
                              </a:rPr>
                              <m:t>Blog</m:t>
                            </m:r>
                          </m:e>
                          <m:sub>
                            <m:r>
                              <a:rPr kumimoji="1" lang="en-US" altLang="ko-KR" sz="18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kumimoji="1"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sz="1800" b="0" i="1" smtClean="0">
                                <a:latin typeface="Cambria Math"/>
                              </a:rPr>
                              <m:t>1+</m:t>
                            </m:r>
                            <m:r>
                              <a:rPr kumimoji="1" lang="en-US" altLang="ko-KR" sz="1800" b="0" i="1" smtClean="0">
                                <a:latin typeface="Cambria Math"/>
                              </a:rPr>
                              <m:t>𝑆𝑁𝑅</m:t>
                            </m:r>
                          </m:e>
                        </m:d>
                      </m:e>
                    </m:func>
                    <m:r>
                      <a:rPr kumimoji="1" lang="en-US" altLang="ko-KR" sz="1800" b="0" i="1" smtClean="0">
                        <a:latin typeface="Cambria Math"/>
                      </a:rPr>
                      <m:t>=3</m:t>
                    </m:r>
                    <m:r>
                      <a:rPr kumimoji="1" lang="en-US" altLang="ko-KR" sz="1800" b="0" i="1" smtClean="0">
                        <a:latin typeface="Cambria Math"/>
                      </a:rPr>
                      <m:t>𝐾</m:t>
                    </m:r>
                    <m:r>
                      <a:rPr kumimoji="1" lang="en-US" altLang="ko-KR" sz="1800" b="0" i="1" smtClean="0">
                        <a:latin typeface="Cambria Math"/>
                      </a:rPr>
                      <m:t> ∗ </m:t>
                    </m:r>
                    <m:func>
                      <m:funcPr>
                        <m:ctrlPr>
                          <a:rPr kumimoji="1"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kumimoji="1"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ko-KR" sz="1800" b="0" i="0" smtClean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kumimoji="1" lang="en-US" altLang="ko-KR" sz="18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kumimoji="1"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sz="1800" b="0" i="1" smtClean="0">
                                <a:latin typeface="Cambria Math"/>
                              </a:rPr>
                              <m:t>1+3162</m:t>
                            </m:r>
                          </m:e>
                        </m:d>
                      </m:e>
                    </m:func>
                    <m:r>
                      <a:rPr kumimoji="1" lang="en-US" altLang="ko-KR" sz="1800" b="0" i="1" smtClean="0">
                        <a:latin typeface="Cambria Math"/>
                      </a:rPr>
                      <m:t>=3</m:t>
                    </m:r>
                    <m:r>
                      <a:rPr kumimoji="1" lang="en-US" altLang="ko-KR" sz="1800" b="0" i="1" smtClean="0">
                        <a:latin typeface="Cambria Math"/>
                      </a:rPr>
                      <m:t>𝐾</m:t>
                    </m:r>
                    <m:r>
                      <a:rPr kumimoji="1" lang="en-US" altLang="ko-KR" sz="1800" b="0" i="1" smtClean="0">
                        <a:latin typeface="Cambria Math"/>
                      </a:rPr>
                      <m:t>∗11.62=34860</m:t>
                    </m:r>
                    <m:r>
                      <a:rPr kumimoji="1" lang="en-US" altLang="ko-KR" sz="1800" b="0" i="1" smtClean="0">
                        <a:latin typeface="Cambria Math"/>
                      </a:rPr>
                      <m:t>𝑏𝑝𝑠</m:t>
                    </m:r>
                  </m:oMath>
                </a14:m>
                <a:endParaRPr kumimoji="1" lang="en-GB" altLang="ko-KR" sz="1800" dirty="0"/>
              </a:p>
              <a:p>
                <a:pPr lvl="1"/>
                <a:r>
                  <a:rPr kumimoji="1" lang="en-GB" altLang="ko-KR" sz="2000" dirty="0" err="1"/>
                  <a:t>SNR</a:t>
                </a:r>
                <a:r>
                  <a:rPr kumimoji="1" lang="en-GB" altLang="ko-KR" sz="2000" baseline="-25000" dirty="0" err="1"/>
                  <a:t>db</a:t>
                </a:r>
                <a:r>
                  <a:rPr kumimoji="1" lang="en-GB" altLang="ko-KR" sz="2000" baseline="30000" dirty="0"/>
                  <a:t>=</a:t>
                </a:r>
                <a:r>
                  <a:rPr kumimoji="1" lang="en-GB" altLang="ko-KR" sz="2000" dirty="0"/>
                  <a:t>36, B = 2MHz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GB" altLang="ko-KR" sz="1800" dirty="0" smtClean="0"/>
                      <m:t>SNR</m:t>
                    </m:r>
                    <m:r>
                      <m:rPr>
                        <m:nor/>
                      </m:rPr>
                      <a:rPr kumimoji="1" lang="en-GB" altLang="ko-KR" sz="1800" baseline="-25000" dirty="0" smtClean="0"/>
                      <m:t>db</m:t>
                    </m:r>
                  </m:oMath>
                </a14:m>
                <a:r>
                  <a:rPr lang="en-US" altLang="ko-KR" sz="1800" dirty="0"/>
                  <a:t>=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/>
                      </a:rPr>
                      <m:t>10</m:t>
                    </m:r>
                    <m:func>
                      <m:func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latin typeface="Cambria Math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altLang="ko-KR" sz="1800" b="0" i="1" smtClean="0">
                            <a:latin typeface="Cambria Math"/>
                          </a:rPr>
                          <m:t>𝑆𝑁𝑅</m:t>
                        </m:r>
                      </m:e>
                    </m:func>
                    <m:r>
                      <a:rPr lang="en-US" altLang="ko-KR" sz="1800" b="0" i="1" smtClean="0">
                        <a:latin typeface="Cambria Math"/>
                      </a:rPr>
                      <m:t>;</m:t>
                    </m:r>
                    <m:r>
                      <a:rPr lang="en-US" altLang="ko-KR" sz="1800" b="0" i="1" smtClean="0">
                        <a:latin typeface="Cambria Math"/>
                      </a:rPr>
                      <m:t>𝑆𝑁𝑅</m:t>
                    </m:r>
                    <m:r>
                      <a:rPr lang="en-US" altLang="ko-KR" sz="18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m:rPr>
                            <m:nor/>
                          </m:rPr>
                          <a:rPr kumimoji="1" lang="en-GB" altLang="ko-KR" sz="1800" dirty="0" smtClean="0"/>
                          <m:t>SNR</m:t>
                        </m:r>
                        <m:r>
                          <m:rPr>
                            <m:nor/>
                          </m:rPr>
                          <a:rPr kumimoji="1" lang="en-GB" altLang="ko-KR" sz="1800" baseline="-25000" dirty="0" smtClean="0"/>
                          <m:t>db</m:t>
                        </m:r>
                        <m:r>
                          <a:rPr lang="en-US" altLang="ko-KR" sz="1800" b="0" i="1" smtClean="0">
                            <a:latin typeface="Cambria Math"/>
                          </a:rPr>
                          <m:t>/10</m:t>
                        </m:r>
                      </m:sup>
                    </m:sSup>
                  </m:oMath>
                </a14:m>
                <a:r>
                  <a:rPr lang="en-US" altLang="ko-KR" sz="1800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ko-KR" sz="1800" b="0" i="0" smtClean="0">
                            <a:latin typeface="Cambria Math"/>
                          </a:rPr>
                          <m:t>36</m:t>
                        </m:r>
                        <m:r>
                          <a:rPr lang="en-US" altLang="ko-KR" sz="1800" b="0" i="1" smtClean="0">
                            <a:latin typeface="Cambria Math"/>
                          </a:rPr>
                          <m:t>/10</m:t>
                        </m:r>
                      </m:sup>
                    </m:sSup>
                    <m:r>
                      <a:rPr lang="en-US" altLang="ko-KR" sz="1800" b="0" i="1" smtClean="0">
                        <a:latin typeface="Cambria Math"/>
                      </a:rPr>
                      <m:t>=3981</m:t>
                    </m:r>
                  </m:oMath>
                </a14:m>
                <a:endParaRPr lang="en-US" altLang="ko-KR" sz="1800" dirty="0"/>
              </a:p>
              <a:p>
                <a:pPr lvl="2"/>
                <a14:m>
                  <m:oMath xmlns:m="http://schemas.openxmlformats.org/officeDocument/2006/math">
                    <m:r>
                      <a:rPr kumimoji="1" lang="en-US" altLang="ko-KR" sz="1800" b="0" i="1" smtClean="0">
                        <a:latin typeface="Cambria Math"/>
                      </a:rPr>
                      <m:t>𝐶</m:t>
                    </m:r>
                    <m:r>
                      <a:rPr kumimoji="1" lang="en-US" altLang="ko-KR" sz="1800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kumimoji="1"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kumimoji="1"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ko-KR" sz="1800" b="0" i="0" smtClean="0">
                                <a:latin typeface="Cambria Math"/>
                              </a:rPr>
                              <m:t>Blog</m:t>
                            </m:r>
                          </m:e>
                          <m:sub>
                            <m:r>
                              <a:rPr kumimoji="1" lang="en-US" altLang="ko-KR" sz="18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kumimoji="1"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sz="1800" b="0" i="1" smtClean="0">
                                <a:latin typeface="Cambria Math"/>
                              </a:rPr>
                              <m:t>1+</m:t>
                            </m:r>
                            <m:r>
                              <a:rPr kumimoji="1" lang="en-US" altLang="ko-KR" sz="1800" b="0" i="1" smtClean="0">
                                <a:latin typeface="Cambria Math"/>
                              </a:rPr>
                              <m:t>𝑆𝑁𝑅</m:t>
                            </m:r>
                          </m:e>
                        </m:d>
                      </m:e>
                    </m:func>
                    <m:r>
                      <a:rPr kumimoji="1" lang="en-US" altLang="ko-KR" sz="1800" b="0" i="1" smtClean="0">
                        <a:latin typeface="Cambria Math"/>
                      </a:rPr>
                      <m:t>=2</m:t>
                    </m:r>
                    <m:r>
                      <a:rPr kumimoji="1" lang="en-US" altLang="ko-KR" sz="1800" b="0" i="1" smtClean="0">
                        <a:latin typeface="Cambria Math"/>
                      </a:rPr>
                      <m:t>𝑀</m:t>
                    </m:r>
                    <m:r>
                      <a:rPr kumimoji="1" lang="en-US" altLang="ko-KR" sz="1800" b="0" i="1" smtClean="0">
                        <a:latin typeface="Cambria Math"/>
                      </a:rPr>
                      <m:t>∗ </m:t>
                    </m:r>
                    <m:func>
                      <m:funcPr>
                        <m:ctrlPr>
                          <a:rPr kumimoji="1"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kumimoji="1"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ko-KR" sz="1800" b="0" i="0" smtClean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kumimoji="1" lang="en-US" altLang="ko-KR" sz="18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kumimoji="1" lang="en-US" altLang="ko-KR" sz="1800" b="0" i="1" smtClean="0">
                            <a:latin typeface="Cambria Math"/>
                          </a:rPr>
                          <m:t>3982</m:t>
                        </m:r>
                      </m:e>
                    </m:func>
                    <m:r>
                      <a:rPr kumimoji="1" lang="en-US" altLang="ko-KR" sz="1800" b="0" i="1" smtClean="0">
                        <a:latin typeface="Cambria Math"/>
                      </a:rPr>
                      <m:t>=24</m:t>
                    </m:r>
                    <m:r>
                      <a:rPr kumimoji="1" lang="en-US" altLang="ko-KR" sz="1800" b="0" i="1" smtClean="0">
                        <a:latin typeface="Cambria Math"/>
                      </a:rPr>
                      <m:t>𝑀𝑏𝑝𝑠</m:t>
                    </m:r>
                  </m:oMath>
                </a14:m>
                <a:endParaRPr kumimoji="1" lang="en-GB" altLang="ko-KR" sz="18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078" r="-14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548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Channel Capacity</a:t>
            </a:r>
            <a:br>
              <a:rPr kumimoji="1" lang="en-GB" altLang="ko-KR" dirty="0">
                <a:ea typeface="+mj-ea"/>
                <a:cs typeface="+mj-cs"/>
              </a:rPr>
            </a:br>
            <a:r>
              <a:rPr kumimoji="1" lang="en-GB" altLang="ko-KR" dirty="0">
                <a:ea typeface="+mj-ea"/>
                <a:cs typeface="+mj-cs"/>
              </a:rPr>
              <a:t>Nyquist Bandwidth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GB" altLang="ko-KR" dirty="0"/>
                  <a:t>In the case of a channel that is noise free</a:t>
                </a:r>
              </a:p>
              <a:p>
                <a:pPr lvl="1"/>
                <a:r>
                  <a:rPr kumimoji="1" lang="en-GB" altLang="ko-KR" i="1" dirty="0"/>
                  <a:t>C</a:t>
                </a:r>
                <a:r>
                  <a:rPr kumimoji="1" lang="en-GB" altLang="ko-KR" dirty="0"/>
                  <a:t> = 2</a:t>
                </a:r>
                <a:r>
                  <a:rPr kumimoji="1" lang="en-GB" altLang="ko-KR" i="1" dirty="0"/>
                  <a:t>B</a:t>
                </a:r>
                <a:r>
                  <a:rPr kumimoji="1" lang="en-GB" altLang="ko-KR" dirty="0"/>
                  <a:t> log</a:t>
                </a:r>
                <a:r>
                  <a:rPr kumimoji="1" lang="en-GB" altLang="ko-KR" baseline="-25000" dirty="0"/>
                  <a:t>2</a:t>
                </a:r>
                <a:r>
                  <a:rPr kumimoji="1" lang="en-GB" altLang="ko-KR" i="1" dirty="0"/>
                  <a:t>L; </a:t>
                </a:r>
              </a:p>
              <a:p>
                <a:pPr lvl="2"/>
                <a:r>
                  <a:rPr kumimoji="1" lang="en-GB" altLang="ko-KR" i="1" dirty="0"/>
                  <a:t>L : </a:t>
                </a:r>
                <a:r>
                  <a:rPr kumimoji="1" lang="en-GB" altLang="ko-KR" dirty="0"/>
                  <a:t>signal levels</a:t>
                </a:r>
              </a:p>
              <a:p>
                <a:r>
                  <a:rPr kumimoji="1" lang="en-GB" altLang="ko-KR" dirty="0"/>
                  <a:t>Example</a:t>
                </a:r>
              </a:p>
              <a:p>
                <a:pPr lvl="1"/>
                <a:r>
                  <a:rPr kumimoji="1" lang="en-GB" altLang="ko-KR" dirty="0"/>
                  <a:t>L=2, B=3KHz; C=?</a:t>
                </a:r>
              </a:p>
              <a:p>
                <a:pPr lvl="2"/>
                <a:r>
                  <a:rPr kumimoji="1" lang="en-GB" altLang="ko-KR" dirty="0"/>
                  <a:t>C=2*3K*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GB" altLang="ko-K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kumimoji="1" lang="en-GB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GB" altLang="ko-KR" i="0" smtClean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kumimoji="1" lang="en-US" altLang="ko-KR" b="0" i="1" smtClean="0">
                            <a:latin typeface="Cambria Math"/>
                          </a:rPr>
                          <m:t>2</m:t>
                        </m:r>
                      </m:e>
                    </m:func>
                  </m:oMath>
                </a14:m>
                <a:r>
                  <a:rPr kumimoji="1" lang="en-GB" altLang="ko-KR" dirty="0"/>
                  <a:t>=6Kbps</a:t>
                </a:r>
              </a:p>
              <a:p>
                <a:pPr lvl="1"/>
                <a:r>
                  <a:rPr kumimoji="1" lang="en-GB" altLang="ko-KR" dirty="0"/>
                  <a:t>C=265Kbps, B=20KHz; L=? </a:t>
                </a: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kumimoji="1" lang="en-GB" altLang="ko-K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kumimoji="1" lang="en-GB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GB" altLang="ko-KR" i="0" smtClean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kumimoji="1" lang="en-US" altLang="ko-KR" b="0" i="1" smtClean="0">
                            <a:latin typeface="Cambria Math"/>
                          </a:rPr>
                          <m:t>𝐿</m:t>
                        </m:r>
                      </m:e>
                    </m:func>
                  </m:oMath>
                </a14:m>
                <a:r>
                  <a:rPr kumimoji="1" lang="en-GB" altLang="ko-KR" dirty="0"/>
                  <a:t> = 265K/(2*20K)=6.625; L=98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887" r="-1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894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Channel Capacity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Example</a:t>
                </a:r>
              </a:p>
              <a:p>
                <a:pPr lvl="1"/>
                <a:r>
                  <a:rPr lang="en-US" altLang="ko-KR" dirty="0"/>
                  <a:t>B=1MHz, SNR=63; C=? L=?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/>
                      </a:rPr>
                      <m:t>𝐶</m:t>
                    </m:r>
                    <m:r>
                      <a:rPr kumimoji="1" lang="en-US" altLang="ko-KR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ko-KR" b="0" i="0" smtClean="0">
                                <a:latin typeface="Cambria Math"/>
                              </a:rPr>
                              <m:t>Blog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b="0" i="1" smtClean="0">
                                <a:latin typeface="Cambria Math"/>
                              </a:rPr>
                              <m:t>1+</m:t>
                            </m:r>
                            <m:r>
                              <a:rPr kumimoji="1" lang="en-US" altLang="ko-KR" b="0" i="1" smtClean="0">
                                <a:latin typeface="Cambria Math"/>
                              </a:rPr>
                              <m:t>𝑆𝑁𝑅</m:t>
                            </m:r>
                          </m:e>
                        </m:d>
                      </m:e>
                    </m:func>
                    <m:r>
                      <a:rPr kumimoji="1" lang="en-US" altLang="ko-KR" b="0" i="1" smtClean="0">
                        <a:latin typeface="Cambria Math"/>
                      </a:rPr>
                      <m:t>=1</m:t>
                    </m:r>
                    <m:r>
                      <a:rPr kumimoji="1" lang="en-US" altLang="ko-KR" b="0" i="1" smtClean="0">
                        <a:latin typeface="Cambria Math"/>
                      </a:rPr>
                      <m:t>𝑀</m:t>
                    </m:r>
                    <m:r>
                      <a:rPr kumimoji="1" lang="en-US" altLang="ko-KR" b="0" i="1" smtClean="0">
                        <a:latin typeface="Cambria Math"/>
                      </a:rPr>
                      <m:t> ∗ </m:t>
                    </m:r>
                    <m:func>
                      <m:func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ko-KR" b="0" i="0" smtClean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b="0" i="1" smtClean="0">
                                <a:latin typeface="Cambria Math"/>
                              </a:rPr>
                              <m:t>1+63</m:t>
                            </m:r>
                          </m:e>
                        </m:d>
                      </m:e>
                    </m:func>
                    <m:r>
                      <a:rPr kumimoji="1" lang="en-US" altLang="ko-KR" b="0" i="1" smtClean="0">
                        <a:latin typeface="Cambria Math"/>
                      </a:rPr>
                      <m:t>=6</m:t>
                    </m:r>
                    <m:r>
                      <a:rPr kumimoji="1" lang="en-US" altLang="ko-KR" b="0" i="1" smtClean="0">
                        <a:latin typeface="Cambria Math"/>
                      </a:rPr>
                      <m:t>𝑀𝑏𝑝𝑠</m:t>
                    </m:r>
                  </m:oMath>
                </a14:m>
                <a:endParaRPr kumimoji="1" lang="en-US" altLang="ko-KR" b="0" dirty="0"/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kumimoji="1" lang="en-GB" altLang="ko-K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kumimoji="1" lang="en-GB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GB" altLang="ko-KR" i="0" smtClean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kumimoji="1" lang="en-US" altLang="ko-KR" b="0" i="1" smtClean="0">
                            <a:latin typeface="Cambria Math"/>
                          </a:rPr>
                          <m:t>𝐿</m:t>
                        </m:r>
                      </m:e>
                    </m:func>
                  </m:oMath>
                </a14:m>
                <a:r>
                  <a:rPr kumimoji="1" lang="en-GB" altLang="ko-KR" dirty="0"/>
                  <a:t> = 6M/(2*1M) = 3; L = 8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8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69954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Digital Data to Digital Signal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Digital Signal Encoding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1. Line coding</a:t>
            </a:r>
          </a:p>
        </p:txBody>
      </p:sp>
    </p:spTree>
    <p:extLst>
      <p:ext uri="{BB962C8B-B14F-4D97-AF65-F5344CB8AC3E}">
        <p14:creationId xmlns:p14="http://schemas.microsoft.com/office/powerpoint/2010/main" val="1398357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/>
              <a:t>Signal</a:t>
            </a:r>
            <a:endParaRPr lang="ko-KR" altLang="en-US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928169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>
                <a:ea typeface="굴림" pitchFamily="50" charset="-127"/>
              </a:rPr>
              <a:t>Digital Signaling</a:t>
            </a:r>
            <a:br>
              <a:rPr lang="en-US" altLang="ko-KR" dirty="0">
                <a:ea typeface="굴림" pitchFamily="50" charset="-127"/>
              </a:rPr>
            </a:br>
            <a:r>
              <a:rPr lang="en-US" altLang="ko-KR" dirty="0">
                <a:ea typeface="굴림" pitchFamily="50" charset="-127"/>
              </a:rPr>
              <a:t>Line Coding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550014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ko-KR" dirty="0">
                <a:ea typeface="굴림" pitchFamily="50" charset="-127"/>
              </a:rPr>
              <a:t>Line coding is the process of converting digital data to digital signals</a:t>
            </a:r>
          </a:p>
          <a:p>
            <a:pPr lvl="1"/>
            <a:r>
              <a:rPr lang="en-US" altLang="ko-KR" dirty="0">
                <a:ea typeface="굴림" pitchFamily="50" charset="-127"/>
              </a:rPr>
              <a:t>converting a sequence of bits to a sequence of symbols</a:t>
            </a:r>
          </a:p>
        </p:txBody>
      </p: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1619672" y="3812995"/>
            <a:ext cx="6934200" cy="685800"/>
            <a:chOff x="1056" y="528"/>
            <a:chExt cx="4368" cy="43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2181" y="576"/>
              <a:ext cx="768" cy="384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ko-KR" altLang="en-US">
                <a:ea typeface="굴림" charset="-127"/>
              </a:endParaRPr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1701" y="768"/>
              <a:ext cx="48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>
              <a:off x="2949" y="768"/>
              <a:ext cx="432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2214" y="672"/>
              <a:ext cx="69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20000"/>
                </a:spcBef>
                <a:buClr>
                  <a:schemeClr val="hlink"/>
                </a:buClr>
                <a:buSzPct val="55000"/>
                <a:buFont typeface="Monotype Sorts" pitchFamily="2" charset="2"/>
                <a:buNone/>
              </a:pPr>
              <a:r>
                <a:rPr kumimoji="1" lang="en-US" altLang="ko-KR" sz="1400" b="1" dirty="0">
                  <a:solidFill>
                    <a:srgbClr val="0000FF"/>
                  </a:solidFill>
                  <a:latin typeface="Arial" charset="0"/>
                  <a:ea typeface="굴림" charset="-127"/>
                </a:rPr>
                <a:t>Line Coder</a:t>
              </a:r>
            </a:p>
          </p:txBody>
        </p:sp>
        <p:graphicFrame>
          <p:nvGraphicFramePr>
            <p:cNvPr id="9" name="Object 8"/>
            <p:cNvGraphicFramePr>
              <a:graphicFrameLocks noChangeAspect="1"/>
            </p:cNvGraphicFramePr>
            <p:nvPr/>
          </p:nvGraphicFramePr>
          <p:xfrm>
            <a:off x="1582" y="732"/>
            <a:ext cx="167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77646" imgH="228402" progId="Equation.3">
                    <p:embed/>
                  </p:oleObj>
                </mc:Choice>
                <mc:Fallback>
                  <p:oleObj name="Equation" r:id="rId2" imgW="177646" imgH="228402" progId="Equation.3">
                    <p:embed/>
                    <p:pic>
                      <p:nvPicPr>
                        <p:cNvPr id="9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2" y="732"/>
                          <a:ext cx="167" cy="2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Text Box 11"/>
            <p:cNvSpPr txBox="1">
              <a:spLocks noChangeArrowheads="1"/>
            </p:cNvSpPr>
            <p:nvPr/>
          </p:nvSpPr>
          <p:spPr bwMode="auto">
            <a:xfrm>
              <a:off x="1056" y="588"/>
              <a:ext cx="487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ko-KR" sz="1600" b="1" dirty="0">
                  <a:ea typeface="굴림" charset="-127"/>
                </a:rPr>
                <a:t>Digital</a:t>
              </a:r>
            </a:p>
            <a:p>
              <a:pPr algn="ctr"/>
              <a:r>
                <a:rPr lang="en-US" altLang="ko-KR" sz="1600" b="1" dirty="0">
                  <a:ea typeface="굴림" charset="-127"/>
                </a:rPr>
                <a:t>Data</a:t>
              </a:r>
            </a:p>
          </p:txBody>
        </p:sp>
        <p:sp>
          <p:nvSpPr>
            <p:cNvPr id="11" name="Text Box 12"/>
            <p:cNvSpPr txBox="1">
              <a:spLocks noChangeArrowheads="1"/>
            </p:cNvSpPr>
            <p:nvPr/>
          </p:nvSpPr>
          <p:spPr bwMode="auto">
            <a:xfrm>
              <a:off x="3360" y="576"/>
              <a:ext cx="700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ko-KR" sz="1600" b="1" dirty="0">
                  <a:ea typeface="굴림" charset="-127"/>
                </a:rPr>
                <a:t>Physical</a:t>
              </a:r>
            </a:p>
            <a:p>
              <a:pPr algn="ctr"/>
              <a:r>
                <a:rPr lang="en-US" altLang="ko-KR" sz="1600" b="1" dirty="0">
                  <a:ea typeface="굴림" charset="-127"/>
                </a:rPr>
                <a:t>Waveform</a:t>
              </a:r>
            </a:p>
          </p:txBody>
        </p:sp>
        <p:graphicFrame>
          <p:nvGraphicFramePr>
            <p:cNvPr id="12" name="Object 19"/>
            <p:cNvGraphicFramePr>
              <a:graphicFrameLocks noChangeAspect="1"/>
            </p:cNvGraphicFramePr>
            <p:nvPr/>
          </p:nvGraphicFramePr>
          <p:xfrm>
            <a:off x="4080" y="528"/>
            <a:ext cx="1344" cy="4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397000" imgH="431800" progId="Equation.DSMT4">
                    <p:embed/>
                  </p:oleObj>
                </mc:Choice>
                <mc:Fallback>
                  <p:oleObj name="Equation" r:id="rId4" imgW="1397000" imgH="431800" progId="Equation.DSMT4">
                    <p:embed/>
                    <p:pic>
                      <p:nvPicPr>
                        <p:cNvPr id="12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0" y="528"/>
                          <a:ext cx="1344" cy="4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" name="직사각형 12"/>
          <p:cNvSpPr/>
          <p:nvPr/>
        </p:nvSpPr>
        <p:spPr>
          <a:xfrm>
            <a:off x="2928236" y="3508269"/>
            <a:ext cx="2169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ea typeface="굴림" charset="-127"/>
              </a:rPr>
              <a:t>p</a:t>
            </a:r>
            <a:r>
              <a:rPr lang="en-US" altLang="ko-KR" dirty="0">
                <a:ea typeface="굴림" charset="-127"/>
              </a:rPr>
              <a:t>(</a:t>
            </a:r>
            <a:r>
              <a:rPr lang="en-US" altLang="ko-KR" i="1" dirty="0">
                <a:ea typeface="굴림" charset="-127"/>
              </a:rPr>
              <a:t>t</a:t>
            </a:r>
            <a:r>
              <a:rPr lang="en-US" altLang="ko-KR" dirty="0">
                <a:ea typeface="굴림" charset="-127"/>
              </a:rPr>
              <a:t>) : </a:t>
            </a:r>
            <a:r>
              <a:rPr lang="en-US" altLang="ko-KR" b="1" i="1" dirty="0">
                <a:ea typeface="굴림" charset="-127"/>
              </a:rPr>
              <a:t>Pulse Shape</a:t>
            </a:r>
            <a:r>
              <a:rPr lang="en-US" altLang="ko-KR" dirty="0">
                <a:ea typeface="굴림" charset="-127"/>
              </a:rPr>
              <a:t> </a:t>
            </a:r>
            <a:endParaRPr lang="ko-KR" alt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42" y="4714925"/>
            <a:ext cx="1307016" cy="110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347" y="4677091"/>
            <a:ext cx="1520625" cy="1184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6093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>
                <a:ea typeface="굴림" pitchFamily="50" charset="-127"/>
              </a:rPr>
              <a:t>Line Coding</a:t>
            </a:r>
            <a:br>
              <a:rPr lang="en-NZ" altLang="ko-KR" dirty="0"/>
            </a:br>
            <a:r>
              <a:rPr lang="en-NZ" altLang="ko-KR" sz="2700" dirty="0"/>
              <a:t>Nyquist Criterion for Zero–ISI (Inter-Symbol Interference)</a:t>
            </a:r>
            <a:endParaRPr lang="ko-KR" altLang="en-US" sz="2700" dirty="0"/>
          </a:p>
        </p:txBody>
      </p:sp>
      <p:pic>
        <p:nvPicPr>
          <p:cNvPr id="17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00808"/>
            <a:ext cx="7540068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8D9E9FE-9619-4E78-9EA8-E02CF0EB6D0C}"/>
              </a:ext>
            </a:extLst>
          </p:cNvPr>
          <p:cNvSpPr/>
          <p:nvPr/>
        </p:nvSpPr>
        <p:spPr>
          <a:xfrm>
            <a:off x="1405245" y="3429000"/>
            <a:ext cx="1223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" dirty="0"/>
              <a:t>power spectral density (PSD) </a:t>
            </a:r>
            <a:endParaRPr lang="ko-KR" altLang="en-US" sz="600" dirty="0"/>
          </a:p>
        </p:txBody>
      </p:sp>
    </p:spTree>
    <p:extLst>
      <p:ext uri="{BB962C8B-B14F-4D97-AF65-F5344CB8AC3E}">
        <p14:creationId xmlns:p14="http://schemas.microsoft.com/office/powerpoint/2010/main" val="129465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Line Encoding</a:t>
            </a:r>
            <a:br>
              <a:rPr lang="en-US" altLang="ko-KR" dirty="0">
                <a:ea typeface="굴림" pitchFamily="50" charset="-127"/>
              </a:rPr>
            </a:br>
            <a:r>
              <a:rPr lang="en-US" altLang="ko-KR" dirty="0"/>
              <a:t>Clocking : Bit synchronization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Bit synchronization between the sender and the receiver</a:t>
            </a:r>
          </a:p>
          <a:p>
            <a:pPr lvl="1"/>
            <a:r>
              <a:rPr kumimoji="1" lang="en-US" altLang="ko-KR" dirty="0"/>
              <a:t>timing of bits - when they start and end</a:t>
            </a:r>
            <a:endParaRPr lang="en-US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284984"/>
            <a:ext cx="4653057" cy="2584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64602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Line coding</a:t>
            </a:r>
            <a:br>
              <a:rPr lang="en-US" altLang="ko-KR" dirty="0"/>
            </a:br>
            <a:r>
              <a:rPr lang="en-US" altLang="ko-KR" dirty="0"/>
              <a:t>Clocking : Bit synchronization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For reliable clock recovery at the receiver, one usually imposes </a:t>
            </a:r>
            <a:r>
              <a:rPr lang="en-US" altLang="ko-KR" dirty="0">
                <a:solidFill>
                  <a:srgbClr val="7030A0"/>
                </a:solidFill>
              </a:rPr>
              <a:t>a maximum run length constraint</a:t>
            </a:r>
            <a:r>
              <a:rPr lang="en-US" altLang="ko-KR" dirty="0"/>
              <a:t> on the generated channel sequence</a:t>
            </a:r>
          </a:p>
          <a:p>
            <a:pPr lvl="1"/>
            <a:r>
              <a:rPr lang="en-US" altLang="ko-KR" dirty="0"/>
              <a:t>the maximum number of consecutive ones or zeros is bounded to a reasonable number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10141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Line Encoding</a:t>
            </a:r>
            <a:br>
              <a:rPr lang="en-US" altLang="ko-KR" dirty="0"/>
            </a:br>
            <a:r>
              <a:rPr lang="en-US" altLang="ko-KR" dirty="0"/>
              <a:t>DC component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DC component : </a:t>
            </a:r>
            <a:r>
              <a:rPr lang="en-US" altLang="ko-KR" dirty="0">
                <a:solidFill>
                  <a:srgbClr val="7030A0"/>
                </a:solidFill>
              </a:rPr>
              <a:t>the average voltage </a:t>
            </a:r>
            <a:r>
              <a:rPr lang="en-US" altLang="ko-KR" dirty="0"/>
              <a:t>over </a:t>
            </a:r>
            <a:r>
              <a:rPr lang="en-US" altLang="ko-KR" dirty="0">
                <a:solidFill>
                  <a:srgbClr val="7030A0"/>
                </a:solidFill>
              </a:rPr>
              <a:t>a given interval</a:t>
            </a:r>
          </a:p>
          <a:p>
            <a:pPr lvl="1"/>
            <a:r>
              <a:rPr lang="en-US" altLang="ko-KR" dirty="0"/>
              <a:t>Long term interval</a:t>
            </a:r>
          </a:p>
          <a:p>
            <a:pPr lvl="1"/>
            <a:r>
              <a:rPr lang="en-US" altLang="ko-KR" dirty="0"/>
              <a:t>Short term interval</a:t>
            </a:r>
          </a:p>
          <a:p>
            <a:r>
              <a:rPr lang="en-US" altLang="ko-KR" dirty="0"/>
              <a:t>Causes for non-zero DC component</a:t>
            </a:r>
          </a:p>
          <a:p>
            <a:pPr lvl="1"/>
            <a:r>
              <a:rPr lang="en-US" altLang="ko-KR" dirty="0"/>
              <a:t>Signal polarity</a:t>
            </a:r>
          </a:p>
          <a:p>
            <a:pPr lvl="1"/>
            <a:r>
              <a:rPr lang="en-US" altLang="ko-KR" dirty="0"/>
              <a:t>Disparity of a bit pattern </a:t>
            </a:r>
            <a:r>
              <a:rPr lang="en-NZ" altLang="ko-KR" dirty="0"/>
              <a:t>: </a:t>
            </a:r>
            <a:r>
              <a:rPr lang="en-US" altLang="ko-KR" dirty="0"/>
              <a:t>the difference between the number of transmitted zeros and the number of transmitted ones</a:t>
            </a:r>
          </a:p>
          <a:p>
            <a:pPr lvl="2"/>
            <a:r>
              <a:rPr lang="en-US" altLang="ko-KR" dirty="0"/>
              <a:t>Running disparity : the running total of the disparity of all previously transmitted bits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3609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Line Encoding</a:t>
            </a:r>
            <a:br>
              <a:rPr lang="en-US" altLang="ko-KR" dirty="0"/>
            </a:br>
            <a:r>
              <a:rPr lang="en-NZ" altLang="ko-KR" dirty="0"/>
              <a:t>Baseline Wander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Since the data is random, </a:t>
            </a:r>
            <a:r>
              <a:rPr lang="en-US" altLang="ko-KR" sz="2800" dirty="0">
                <a:solidFill>
                  <a:srgbClr val="7030A0"/>
                </a:solidFill>
              </a:rPr>
              <a:t>the average voltage </a:t>
            </a:r>
            <a:r>
              <a:rPr lang="en-US" altLang="ko-KR" sz="2800" dirty="0"/>
              <a:t>over a given observation interval </a:t>
            </a:r>
            <a:r>
              <a:rPr lang="en-US" altLang="ko-KR" sz="2800" dirty="0">
                <a:solidFill>
                  <a:srgbClr val="0070C0"/>
                </a:solidFill>
              </a:rPr>
              <a:t>will tend to </a:t>
            </a:r>
            <a:r>
              <a:rPr lang="en-US" altLang="ko-KR" sz="2800" b="1" dirty="0">
                <a:solidFill>
                  <a:srgbClr val="0070C0"/>
                </a:solidFill>
              </a:rPr>
              <a:t>vary</a:t>
            </a:r>
            <a:r>
              <a:rPr lang="en-US" altLang="ko-KR" sz="2800" dirty="0">
                <a:solidFill>
                  <a:srgbClr val="0070C0"/>
                </a:solidFill>
              </a:rPr>
              <a:t> with </a:t>
            </a:r>
            <a:r>
              <a:rPr lang="en-US" altLang="ko-KR" sz="2800" dirty="0">
                <a:solidFill>
                  <a:srgbClr val="7030A0"/>
                </a:solidFill>
              </a:rPr>
              <a:t>time</a:t>
            </a:r>
            <a:r>
              <a:rPr lang="en-US" altLang="ko-KR" sz="2800" dirty="0"/>
              <a:t>, </a:t>
            </a:r>
            <a:r>
              <a:rPr lang="en-US" altLang="ko-KR" sz="2800" dirty="0">
                <a:solidFill>
                  <a:srgbClr val="0070C0"/>
                </a:solidFill>
              </a:rPr>
              <a:t>causing</a:t>
            </a:r>
            <a:r>
              <a:rPr lang="en-US" altLang="ko-KR" sz="2800" dirty="0"/>
              <a:t> </a:t>
            </a:r>
            <a:r>
              <a:rPr lang="en-US" altLang="ko-KR" sz="2800" dirty="0">
                <a:solidFill>
                  <a:srgbClr val="7030A0"/>
                </a:solidFill>
              </a:rPr>
              <a:t>the base-line </a:t>
            </a:r>
            <a:r>
              <a:rPr lang="en-US" altLang="ko-KR" sz="2800" dirty="0">
                <a:solidFill>
                  <a:srgbClr val="0070C0"/>
                </a:solidFill>
              </a:rPr>
              <a:t>to drift </a:t>
            </a:r>
            <a:r>
              <a:rPr lang="en-US" altLang="ko-KR" sz="2800" b="1" dirty="0">
                <a:solidFill>
                  <a:srgbClr val="0070C0"/>
                </a:solidFill>
              </a:rPr>
              <a:t>randomly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429000"/>
            <a:ext cx="4104456" cy="128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1502212" y="4563661"/>
                <a:ext cx="1859933" cy="291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NZ" altLang="ko-KR" sz="1200" dirty="0"/>
                  <a:t>Transmitted signal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en-US" altLang="ko-KR" sz="1200" b="0" i="1" smtClean="0">
                        <a:latin typeface="Cambria Math"/>
                      </a:rPr>
                      <m:t>(</m:t>
                    </m:r>
                    <m:r>
                      <a:rPr lang="en-US" altLang="ko-KR" sz="1200" b="0" i="1" smtClean="0">
                        <a:latin typeface="Cambria Math"/>
                      </a:rPr>
                      <m:t>𝑡</m:t>
                    </m:r>
                    <m:r>
                      <a:rPr lang="en-US" altLang="ko-KR" sz="1200" b="0" i="1" smtClean="0">
                        <a:latin typeface="Cambria Math"/>
                      </a:rPr>
                      <m:t>)</m:t>
                    </m:r>
                  </m:oMath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2212" y="4563661"/>
                <a:ext cx="1859933" cy="291618"/>
              </a:xfrm>
              <a:prstGeom prst="rect">
                <a:avLst/>
              </a:prstGeom>
              <a:blipFill rotWithShape="1">
                <a:blip r:embed="rId3"/>
                <a:stretch>
                  <a:fillRect t="-2128" b="-106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473" y="3224009"/>
            <a:ext cx="4165288" cy="1193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362" y="4509120"/>
            <a:ext cx="4099983" cy="1193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919692" y="5661248"/>
            <a:ext cx="16674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altLang="ko-KR" sz="1200" dirty="0"/>
              <a:t>Baseline wander W(t)</a:t>
            </a:r>
            <a:endParaRPr lang="ko-KR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5837761" y="4448145"/>
                <a:ext cx="159671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NZ" altLang="ko-KR" sz="1200" dirty="0"/>
                  <a:t>Received signal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/>
                          </a:rPr>
                          <m:t>𝑟</m:t>
                        </m:r>
                      </m:sub>
                    </m:sSub>
                    <m:r>
                      <a:rPr lang="en-US" altLang="ko-KR" sz="1200" i="1">
                        <a:latin typeface="Cambria Math"/>
                      </a:rPr>
                      <m:t>(</m:t>
                    </m:r>
                    <m:r>
                      <a:rPr lang="en-US" altLang="ko-KR" sz="1200" i="1">
                        <a:latin typeface="Cambria Math"/>
                      </a:rPr>
                      <m:t>𝑡</m:t>
                    </m:r>
                    <m:r>
                      <a:rPr lang="en-US" altLang="ko-KR" sz="1200" i="1">
                        <a:latin typeface="Cambria Math"/>
                      </a:rPr>
                      <m:t>)</m:t>
                    </m:r>
                  </m:oMath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761" y="4448145"/>
                <a:ext cx="1596719" cy="276999"/>
              </a:xfrm>
              <a:prstGeom prst="rect">
                <a:avLst/>
              </a:prstGeom>
              <a:blipFill rotWithShape="1">
                <a:blip r:embed="rId6"/>
                <a:stretch>
                  <a:fillRect l="-382" t="-2222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601" y="4941888"/>
            <a:ext cx="1944216" cy="1438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3348817" y="5938247"/>
            <a:ext cx="1104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Signal Droop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732660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Line Encoding</a:t>
            </a:r>
            <a:br>
              <a:rPr lang="en-US" altLang="ko-KR" dirty="0">
                <a:ea typeface="굴림" pitchFamily="50" charset="-127"/>
              </a:rPr>
            </a:br>
            <a:r>
              <a:rPr lang="en-US" altLang="ko-KR" dirty="0">
                <a:ea typeface="굴림" pitchFamily="50" charset="-127"/>
              </a:rPr>
              <a:t>Bits per symbol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917032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ea typeface="굴림" pitchFamily="50" charset="-127"/>
              </a:rPr>
              <a:t>Data element (Unit of Data) : </a:t>
            </a:r>
          </a:p>
          <a:p>
            <a:pPr lvl="1"/>
            <a:r>
              <a:rPr lang="en-US" altLang="ko-KR" sz="2000" dirty="0">
                <a:ea typeface="굴림" pitchFamily="50" charset="-127"/>
              </a:rPr>
              <a:t>Bit; bps (bits per second)</a:t>
            </a:r>
          </a:p>
          <a:p>
            <a:r>
              <a:rPr lang="en-US" altLang="ko-KR" sz="2400" dirty="0">
                <a:ea typeface="굴림" pitchFamily="50" charset="-127"/>
              </a:rPr>
              <a:t>Signal element (Unit of Signal) : </a:t>
            </a:r>
          </a:p>
          <a:p>
            <a:pPr lvl="1"/>
            <a:r>
              <a:rPr lang="en-US" altLang="ko-KR" sz="2000" dirty="0">
                <a:ea typeface="굴림" pitchFamily="50" charset="-127"/>
              </a:rPr>
              <a:t>Symbol; baud (symbols per second)</a:t>
            </a:r>
          </a:p>
          <a:p>
            <a:pPr lvl="1"/>
            <a:r>
              <a:rPr lang="en-US" altLang="ko-KR" sz="2000" dirty="0">
                <a:ea typeface="굴림" pitchFamily="50" charset="-127"/>
              </a:rPr>
              <a:t>Signal bandwidth</a:t>
            </a:r>
          </a:p>
        </p:txBody>
      </p:sp>
    </p:spTree>
    <p:extLst>
      <p:ext uri="{BB962C8B-B14F-4D97-AF65-F5344CB8AC3E}">
        <p14:creationId xmlns:p14="http://schemas.microsoft.com/office/powerpoint/2010/main" val="2109694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854134-CE86-44CD-9D53-F056396A8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Line coding</a:t>
            </a:r>
            <a:br>
              <a:rPr lang="en-US" altLang="ko-KR" dirty="0"/>
            </a:br>
            <a:r>
              <a:rPr lang="en-US" altLang="ko-KR" dirty="0">
                <a:ea typeface="굴림" pitchFamily="50" charset="-127"/>
              </a:rPr>
              <a:t>Bits per symbol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D06480E-C8A1-413B-B002-BD8A9A4CE0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sz="2800" dirty="0"/>
                  <a:t>Bit to signal ratio (r)</a:t>
                </a:r>
              </a:p>
              <a:p>
                <a:pPr lvl="1"/>
                <a:r>
                  <a:rPr lang="en-US" altLang="ko-KR" sz="2400" dirty="0"/>
                  <a:t>N bits → M signals</a:t>
                </a:r>
              </a:p>
              <a:p>
                <a:pPr lvl="1"/>
                <a:r>
                  <a:rPr lang="en-US" altLang="ko-KR" sz="2400" dirty="0"/>
                  <a:t>r = N/M (bits per symbol)</a:t>
                </a:r>
              </a:p>
              <a:p>
                <a:r>
                  <a:rPr lang="en-US" altLang="ko-KR" sz="2800" dirty="0"/>
                  <a:t>Baud (Signal Rate)</a:t>
                </a:r>
              </a:p>
              <a:p>
                <a:pPr lvl="1"/>
                <a:r>
                  <a:rPr lang="en-US" altLang="ko-KR" sz="2400" dirty="0">
                    <a:latin typeface="Cambria Math" panose="02040503050406030204" pitchFamily="18" charset="0"/>
                  </a:rPr>
                  <a:t>R = data rate (bps)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ko-KR" sz="2400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altLang="ko-KR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altLang="ko-KR" sz="2400" i="1">
                            <a:latin typeface="Cambria Math"/>
                          </a:rPr>
                          <m:t>𝑁</m:t>
                        </m:r>
                      </m:den>
                    </m:f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ko-KR" sz="2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sz="2400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altLang="ko-KR" sz="2400" dirty="0"/>
                  <a:t> </a:t>
                </a:r>
                <a14:m>
                  <m:oMath xmlns:m="http://schemas.openxmlformats.org/officeDocument/2006/math">
                    <m:r>
                      <a:rPr lang="en-US" altLang="ko-KR" sz="2400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↑, </m:t>
                    </m:r>
                    <m:sSub>
                      <m:sSubPr>
                        <m:ctrlPr>
                          <a:rPr lang="en-US" altLang="ko-K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ko-KR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↓;</m:t>
                    </m:r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↓, 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ko-KR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endParaRPr lang="en-US" altLang="ko-KR" sz="2400" dirty="0"/>
              </a:p>
              <a:p>
                <a:pPr lvl="1"/>
                <a:r>
                  <a:rPr lang="en-US" altLang="ko-KR" sz="2400" dirty="0"/>
                  <a:t>Example:</a:t>
                </a:r>
              </a:p>
              <a:p>
                <a:pPr lvl="2"/>
                <a:r>
                  <a:rPr lang="en-US" altLang="ko-KR" sz="2000" dirty="0"/>
                  <a:t>(b) 1 bit → 2 signals, r=1/2,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R" sz="2000" dirty="0"/>
                  <a:t> = 2*R (bandwidth</a:t>
                </a:r>
                <a14:m>
                  <m:oMath xmlns:m="http://schemas.openxmlformats.org/officeDocument/2006/math">
                    <m:r>
                      <a:rPr lang="en-US" altLang="ko-KR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altLang="ko-KR" sz="2000" dirty="0"/>
                  <a:t>)</a:t>
                </a:r>
              </a:p>
              <a:p>
                <a:pPr lvl="2"/>
                <a:r>
                  <a:rPr lang="en-US" altLang="ko-KR" sz="2000" dirty="0"/>
                  <a:t>(c) 2 bits → 1 signals, r=2/1,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R" sz="20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ko-KR" sz="2000" dirty="0"/>
                  <a:t>*R (bandwidth</a:t>
                </a:r>
                <a:r>
                  <a:rPr lang="en-US" altLang="ko-KR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altLang="ko-KR" sz="2000" dirty="0"/>
                  <a:t>)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D06480E-C8A1-413B-B002-BD8A9A4CE0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14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B402A7F-A276-40F0-B3B6-F422612F9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600200"/>
            <a:ext cx="3132476" cy="2552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11902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Line coding</a:t>
            </a:r>
            <a:br>
              <a:rPr lang="en-US" altLang="ko-KR" dirty="0"/>
            </a:br>
            <a:r>
              <a:rPr lang="en-US" altLang="ko-KR" dirty="0"/>
              <a:t>Good line coding </a:t>
            </a:r>
            <a:r>
              <a:rPr lang="en-NZ" altLang="ko-KR" dirty="0"/>
              <a:t>criteria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Minimize transmission hardware</a:t>
            </a:r>
          </a:p>
          <a:p>
            <a:r>
              <a:rPr lang="en-US" altLang="ko-KR" i="1" dirty="0"/>
              <a:t>Facilitate (bit) synchronization</a:t>
            </a:r>
          </a:p>
          <a:p>
            <a:r>
              <a:rPr lang="en-US" altLang="ko-KR" i="1" dirty="0"/>
              <a:t>Minimize bandwidth</a:t>
            </a:r>
          </a:p>
          <a:p>
            <a:r>
              <a:rPr lang="en-US" altLang="ko-KR" i="1" dirty="0"/>
              <a:t>Eliminate a dc component (long term dc effect)</a:t>
            </a:r>
          </a:p>
          <a:p>
            <a:r>
              <a:rPr lang="en-US" altLang="ko-KR" i="1" dirty="0"/>
              <a:t>Minimize baseline wandering (short term dc effect)</a:t>
            </a:r>
          </a:p>
          <a:p>
            <a:r>
              <a:rPr lang="en-US" altLang="ko-KR" i="1" dirty="0"/>
              <a:t>Transparency</a:t>
            </a:r>
          </a:p>
          <a:p>
            <a:pPr lvl="1"/>
            <a:r>
              <a:rPr lang="en-US" altLang="ko-KR" i="1" dirty="0"/>
              <a:t>Any arbitrary symbol pattern can be transmitted and received</a:t>
            </a:r>
          </a:p>
          <a:p>
            <a:r>
              <a:rPr lang="en-US" altLang="ko-KR" dirty="0"/>
              <a:t>Ease error detection and correction</a:t>
            </a:r>
          </a:p>
          <a:p>
            <a:r>
              <a:rPr lang="en-US" altLang="ko-KR" dirty="0"/>
              <a:t>Lower Bit Error Rate (BER) performance</a:t>
            </a:r>
          </a:p>
          <a:p>
            <a:pPr lvl="1"/>
            <a:r>
              <a:rPr lang="en-US" altLang="ko-KR" dirty="0"/>
              <a:t>Signal level : two-level coding schemes have better BER than three-level coding schemes</a:t>
            </a:r>
          </a:p>
        </p:txBody>
      </p:sp>
    </p:spTree>
    <p:extLst>
      <p:ext uri="{BB962C8B-B14F-4D97-AF65-F5344CB8AC3E}">
        <p14:creationId xmlns:p14="http://schemas.microsoft.com/office/powerpoint/2010/main" val="7170733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Line Encoding</a:t>
            </a:r>
            <a:br>
              <a:rPr lang="en-US" altLang="ko-KR" dirty="0"/>
            </a:br>
            <a:r>
              <a:rPr lang="en-US" altLang="ko-KR" dirty="0"/>
              <a:t>Power Spectrum Density (PSD)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The power spectrum density of a line code describes </a:t>
            </a:r>
            <a:r>
              <a:rPr lang="en-US" altLang="ko-KR" dirty="0">
                <a:solidFill>
                  <a:srgbClr val="7030A0"/>
                </a:solidFill>
              </a:rPr>
              <a:t>the distribution of power </a:t>
            </a:r>
            <a:r>
              <a:rPr lang="en-US" altLang="ko-KR" dirty="0">
                <a:solidFill>
                  <a:srgbClr val="0070C0"/>
                </a:solidFill>
              </a:rPr>
              <a:t>into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7030A0"/>
                </a:solidFill>
              </a:rPr>
              <a:t>frequency components </a:t>
            </a:r>
            <a:r>
              <a:rPr lang="en-US" altLang="ko-KR" dirty="0"/>
              <a:t>composing that signal</a:t>
            </a:r>
          </a:p>
          <a:p>
            <a:r>
              <a:rPr lang="en-US" altLang="ko-KR" dirty="0">
                <a:ea typeface="굴림" pitchFamily="50" charset="-127"/>
              </a:rPr>
              <a:t>A digital signal is a composite analog signal with infinite bandwidth</a:t>
            </a:r>
          </a:p>
          <a:p>
            <a:pPr lvl="1"/>
            <a:r>
              <a:rPr lang="en-US" altLang="ko-KR" dirty="0"/>
              <a:t>The power spectral density (PSD) </a:t>
            </a:r>
            <a:r>
              <a:rPr lang="en-US" altLang="ko-KR" dirty="0">
                <a:solidFill>
                  <a:srgbClr val="0070C0"/>
                </a:solidFill>
              </a:rPr>
              <a:t>refers to </a:t>
            </a:r>
            <a:r>
              <a:rPr lang="en-US" altLang="ko-KR" dirty="0">
                <a:solidFill>
                  <a:srgbClr val="7030A0"/>
                </a:solidFill>
              </a:rPr>
              <a:t>the spectral energy distribution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0070C0"/>
                </a:solidFill>
              </a:rPr>
              <a:t>that would be found </a:t>
            </a:r>
            <a:r>
              <a:rPr lang="en-US" altLang="ko-KR" b="1" dirty="0">
                <a:solidFill>
                  <a:srgbClr val="7030A0"/>
                </a:solidFill>
              </a:rPr>
              <a:t>per unit time</a:t>
            </a:r>
            <a:r>
              <a:rPr lang="en-US" altLang="ko-KR" dirty="0"/>
              <a:t>, since the total energy of such a signal over all time would generally be infinite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9348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Sine Wave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/>
                      </a:rPr>
                      <m:t>𝐴</m:t>
                    </m:r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sin</m:t>
                        </m:r>
                      </m:fName>
                      <m:e>
                        <m:r>
                          <a:rPr lang="en-US" altLang="ko-KR" b="0" i="1" smtClean="0">
                            <a:latin typeface="Cambria Math"/>
                          </a:rPr>
                          <m:t>(2</m:t>
                        </m:r>
                        <m:r>
                          <a:rPr lang="ko-KR" altLang="en-US" b="0" i="1" smtClean="0">
                            <a:latin typeface="Cambria Math"/>
                          </a:rPr>
                          <m:t>𝜋</m:t>
                        </m:r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𝑓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𝑡</m:t>
                        </m:r>
                      </m:e>
                    </m:func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∅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kumimoji="1" lang="en-US" altLang="ko-KR" dirty="0"/>
                  <a:t>peak amplitude (A)</a:t>
                </a:r>
              </a:p>
              <a:p>
                <a:pPr lvl="1"/>
                <a:r>
                  <a:rPr kumimoji="1" lang="en-US" altLang="ko-KR" dirty="0"/>
                  <a:t>frequency (f)</a:t>
                </a:r>
              </a:p>
              <a:p>
                <a:pPr lvl="1"/>
                <a:r>
                  <a:rPr kumimoji="1" lang="en-US" altLang="ko-KR" dirty="0"/>
                  <a:t>phase (</a:t>
                </a:r>
                <a:r>
                  <a:rPr kumimoji="1" lang="en-US" altLang="ko-KR" dirty="0">
                    <a:sym typeface="Symbol" pitchFamily="-110" charset="2"/>
                  </a:rPr>
                  <a:t>)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924944"/>
            <a:ext cx="477202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5608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Line Encoding</a:t>
            </a:r>
            <a:br>
              <a:rPr lang="en-US" altLang="ko-KR" dirty="0"/>
            </a:br>
            <a:r>
              <a:rPr lang="en-US" altLang="ko-KR" dirty="0"/>
              <a:t>Power Spectrum Density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PSD</a:t>
            </a:r>
          </a:p>
          <a:p>
            <a:pPr lvl="1"/>
            <a:r>
              <a:rPr lang="en-US" altLang="ko-KR" dirty="0"/>
              <a:t>DC component (long term DC effect)</a:t>
            </a:r>
          </a:p>
          <a:p>
            <a:pPr lvl="2"/>
            <a:r>
              <a:rPr lang="en-US" altLang="ko-KR" dirty="0"/>
              <a:t>A spike at 0 Hz</a:t>
            </a:r>
          </a:p>
          <a:p>
            <a:pPr lvl="1"/>
            <a:r>
              <a:rPr lang="en-US" altLang="ko-KR" dirty="0"/>
              <a:t>Baseline Wander (short term dc effect)</a:t>
            </a:r>
          </a:p>
          <a:p>
            <a:pPr lvl="2"/>
            <a:r>
              <a:rPr lang="en-US" altLang="ko-KR" dirty="0"/>
              <a:t>High PSD at low frequency (or 0 Hz)</a:t>
            </a:r>
          </a:p>
          <a:p>
            <a:pPr lvl="1"/>
            <a:r>
              <a:rPr lang="en-US" altLang="ko-KR" dirty="0"/>
              <a:t>Bandwidth (Baud)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83724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Line coding</a:t>
            </a:r>
            <a:br>
              <a:rPr lang="en-US" altLang="ko-KR" dirty="0"/>
            </a:br>
            <a:r>
              <a:rPr lang="en-US" altLang="ko-KR" dirty="0"/>
              <a:t>mapping concept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Data only : {1,0}</a:t>
            </a:r>
          </a:p>
          <a:p>
            <a:r>
              <a:rPr lang="en-US" altLang="ko-KR" dirty="0"/>
              <a:t>Data + Clock : {1,0} + clock signal</a:t>
            </a:r>
          </a:p>
          <a:p>
            <a:pPr lvl="1"/>
            <a:r>
              <a:rPr lang="en-US" altLang="ko-KR" dirty="0"/>
              <a:t>Clock signal : </a:t>
            </a:r>
            <a:r>
              <a:rPr lang="en-US" altLang="ko-KR" b="1" dirty="0">
                <a:solidFill>
                  <a:srgbClr val="7030A0"/>
                </a:solidFill>
              </a:rPr>
              <a:t>transition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0070C0"/>
                </a:solidFill>
              </a:rPr>
              <a:t>in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7030A0"/>
                </a:solidFill>
              </a:rPr>
              <a:t>the bit period</a:t>
            </a:r>
          </a:p>
        </p:txBody>
      </p:sp>
    </p:spTree>
    <p:extLst>
      <p:ext uri="{BB962C8B-B14F-4D97-AF65-F5344CB8AC3E}">
        <p14:creationId xmlns:p14="http://schemas.microsoft.com/office/powerpoint/2010/main" val="28033261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Line coding</a:t>
            </a:r>
            <a:br>
              <a:rPr lang="en-US" altLang="ko-KR" dirty="0"/>
            </a:br>
            <a:r>
              <a:rPr lang="en-US" altLang="ko-KR" dirty="0"/>
              <a:t>mapping concept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altLang="ko-KR" dirty="0"/>
                  <a:t>Signal : </a:t>
                </a:r>
              </a:p>
              <a:p>
                <a:pPr lvl="1"/>
                <a:r>
                  <a:rPr lang="en-US" altLang="ko-KR" dirty="0"/>
                  <a:t>Amplitude : {high-level, low level} </a:t>
                </a:r>
              </a:p>
              <a:p>
                <a:pPr lvl="2"/>
                <a:r>
                  <a:rPr lang="en-US" altLang="ko-KR" dirty="0"/>
                  <a:t>Polarity</a:t>
                </a:r>
              </a:p>
              <a:p>
                <a:pPr lvl="3"/>
                <a:r>
                  <a:rPr lang="en-US" altLang="ko-KR" dirty="0"/>
                  <a:t>{1,0} : Unipolar {+V,0} , Polar {+V, -V } , bipolar {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/>
                        <a:ea typeface="Cambria Math"/>
                      </a:rPr>
                      <m:t>±</m:t>
                    </m:r>
                  </m:oMath>
                </a14:m>
                <a:r>
                  <a:rPr lang="en-US" altLang="ko-KR" dirty="0"/>
                  <a:t>V, 0}</a:t>
                </a:r>
              </a:p>
              <a:p>
                <a:pPr lvl="1"/>
                <a:r>
                  <a:rPr lang="en-NZ" altLang="ko-KR" dirty="0"/>
                  <a:t>Alteration of amplitude</a:t>
                </a:r>
              </a:p>
              <a:p>
                <a:pPr lvl="2"/>
                <a:r>
                  <a:rPr lang="en-NZ" altLang="ko-KR" dirty="0"/>
                  <a:t>Alternative Mark Inverted (AMI) </a:t>
                </a:r>
                <a:r>
                  <a:rPr lang="en-US" altLang="ko-KR" dirty="0"/>
                  <a:t>{mark(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  <a:ea typeface="Cambria Math"/>
                      </a:rPr>
                      <m:t>±</m:t>
                    </m:r>
                  </m:oMath>
                </a14:m>
                <a:r>
                  <a:rPr lang="en-US" altLang="ko-KR" dirty="0"/>
                  <a:t>V), 0}</a:t>
                </a:r>
                <a:endParaRPr lang="en-NZ" altLang="ko-KR" dirty="0"/>
              </a:p>
              <a:p>
                <a:pPr lvl="3"/>
                <a:r>
                  <a:rPr lang="en-NZ" altLang="ko-KR" dirty="0"/>
                  <a:t>The number of </a:t>
                </a:r>
                <a:r>
                  <a:rPr lang="en-NZ" altLang="ko-KR" b="1" dirty="0"/>
                  <a:t>Ones</a:t>
                </a:r>
                <a:r>
                  <a:rPr lang="en-NZ" altLang="ko-KR" dirty="0"/>
                  <a:t> transmitted : even (+V), odd(-V)</a:t>
                </a:r>
              </a:p>
              <a:p>
                <a:pPr lvl="3"/>
                <a:r>
                  <a:rPr lang="en-NZ" altLang="ko-KR" dirty="0"/>
                  <a:t>Bit error detection</a:t>
                </a:r>
              </a:p>
              <a:p>
                <a:pPr lvl="1"/>
                <a:r>
                  <a:rPr lang="en-NZ" altLang="ko-KR" dirty="0"/>
                  <a:t>Transition of amplitude</a:t>
                </a:r>
              </a:p>
              <a:p>
                <a:pPr lvl="2"/>
                <a:r>
                  <a:rPr lang="en-NZ" altLang="ko-KR" dirty="0"/>
                  <a:t>Differential coding </a:t>
                </a:r>
              </a:p>
              <a:p>
                <a:pPr lvl="3"/>
                <a:r>
                  <a:rPr lang="en-NZ" altLang="ko-KR" dirty="0"/>
                  <a:t>the </a:t>
                </a:r>
                <a:r>
                  <a:rPr lang="en-NZ" altLang="ko-KR" b="1" dirty="0"/>
                  <a:t>beginning</a:t>
                </a:r>
                <a:r>
                  <a:rPr lang="en-NZ" altLang="ko-KR" dirty="0"/>
                  <a:t> of the bit period : { transition, non-transition}</a:t>
                </a:r>
              </a:p>
              <a:p>
                <a:pPr lvl="3"/>
                <a:r>
                  <a:rPr lang="en-NZ" altLang="ko-KR" dirty="0"/>
                  <a:t>the </a:t>
                </a:r>
                <a:r>
                  <a:rPr lang="en-NZ" altLang="ko-KR" b="1" dirty="0"/>
                  <a:t>middle</a:t>
                </a:r>
                <a:r>
                  <a:rPr lang="en-NZ" altLang="ko-KR" dirty="0"/>
                  <a:t> of the bit period : { down transition, up transition }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59" t="-21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50337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Line coding</a:t>
            </a:r>
            <a:br>
              <a:rPr lang="en-US" altLang="ko-KR" dirty="0"/>
            </a:br>
            <a:r>
              <a:rPr lang="en-US" altLang="ko-KR" dirty="0"/>
              <a:t>Unipolar RZ and NRZ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Return to Zero (RZ)</a:t>
            </a:r>
          </a:p>
          <a:p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Non Return to Zero (NRZ)</a:t>
            </a:r>
            <a:endParaRPr lang="ko-KR" altLang="en-US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74" y="2348880"/>
            <a:ext cx="4220510" cy="136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13" y="4505026"/>
            <a:ext cx="4176464" cy="1156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162468"/>
            <a:ext cx="2497917" cy="1945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140" y="1763275"/>
            <a:ext cx="2437703" cy="1932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86549" y="1389242"/>
            <a:ext cx="2398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Power Signal Density (PSD)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4211960" y="2924944"/>
            <a:ext cx="1544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DC component</a:t>
            </a:r>
          </a:p>
          <a:p>
            <a:r>
              <a:rPr lang="en-US" altLang="ko-KR" sz="1400" dirty="0">
                <a:solidFill>
                  <a:srgbClr val="0070C0"/>
                </a:solidFill>
              </a:rPr>
              <a:t>r = ½, Baud=2N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83968" y="4941168"/>
            <a:ext cx="1422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DC component</a:t>
            </a:r>
          </a:p>
          <a:p>
            <a:r>
              <a:rPr lang="en-US" altLang="ko-KR" sz="1400" dirty="0">
                <a:solidFill>
                  <a:srgbClr val="0070C0"/>
                </a:solidFill>
              </a:rPr>
              <a:t>R=1, Baud=N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6888208" y="2420888"/>
            <a:ext cx="432048" cy="6480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857967" y="4435065"/>
            <a:ext cx="432048" cy="6480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827584" y="3140968"/>
            <a:ext cx="309634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827584" y="5013176"/>
            <a:ext cx="3528392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6851361" y="5083136"/>
            <a:ext cx="432048" cy="7941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6888208" y="3069383"/>
            <a:ext cx="432048" cy="4316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444208" y="3654896"/>
            <a:ext cx="1505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Baseline wander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6084168" y="3285195"/>
            <a:ext cx="102006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>
            <a:off x="6347936" y="5733256"/>
            <a:ext cx="719449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585427" y="5334962"/>
            <a:ext cx="288032" cy="29048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312421" y="2105452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clocking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cxnSp>
        <p:nvCxnSpPr>
          <p:cNvPr id="23" name="직선 화살표 연결선 22"/>
          <p:cNvCxnSpPr>
            <a:cxnSpLocks/>
            <a:stCxn id="20" idx="2"/>
          </p:cNvCxnSpPr>
          <p:nvPr/>
        </p:nvCxnSpPr>
        <p:spPr>
          <a:xfrm flipH="1">
            <a:off x="1172438" y="2413229"/>
            <a:ext cx="567344" cy="5286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71600" y="4162468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No clocking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43663" y="5800532"/>
            <a:ext cx="5052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No transparency : 0000… or 111111 and no error detection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7C4760A-216A-433C-9C87-017D3CEE006E}"/>
              </a:ext>
            </a:extLst>
          </p:cNvPr>
          <p:cNvCxnSpPr/>
          <p:nvPr/>
        </p:nvCxnSpPr>
        <p:spPr>
          <a:xfrm flipV="1">
            <a:off x="971600" y="2924944"/>
            <a:ext cx="0" cy="4320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AA673FC-C569-48F8-B3B3-1F655690BB11}"/>
              </a:ext>
            </a:extLst>
          </p:cNvPr>
          <p:cNvCxnSpPr/>
          <p:nvPr/>
        </p:nvCxnSpPr>
        <p:spPr>
          <a:xfrm>
            <a:off x="1169090" y="2962012"/>
            <a:ext cx="0" cy="4320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77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Line coding</a:t>
            </a:r>
            <a:br>
              <a:rPr lang="en-US" altLang="ko-KR" dirty="0"/>
            </a:br>
            <a:r>
              <a:rPr lang="en-US" altLang="ko-KR" dirty="0"/>
              <a:t>Polar RZ and NRZ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Polar RZ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Polar NRZ (NRZ-L)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509120"/>
            <a:ext cx="3911352" cy="1226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타원 3"/>
          <p:cNvSpPr/>
          <p:nvPr/>
        </p:nvSpPr>
        <p:spPr>
          <a:xfrm>
            <a:off x="557480" y="5427296"/>
            <a:ext cx="288032" cy="29048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22" y="2474575"/>
            <a:ext cx="3982490" cy="1180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916832"/>
            <a:ext cx="2238684" cy="1759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034" y="4224762"/>
            <a:ext cx="2244128" cy="1795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886549" y="1389242"/>
            <a:ext cx="2398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Power Signal Density (PSD)</a:t>
            </a:r>
            <a:endParaRPr lang="ko-KR" altLang="en-US" sz="1400" dirty="0"/>
          </a:p>
        </p:txBody>
      </p:sp>
      <p:sp>
        <p:nvSpPr>
          <p:cNvPr id="12" name="타원 11"/>
          <p:cNvSpPr/>
          <p:nvPr/>
        </p:nvSpPr>
        <p:spPr>
          <a:xfrm>
            <a:off x="6732240" y="3069383"/>
            <a:ext cx="432048" cy="4316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6012160" y="3285195"/>
            <a:ext cx="93610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6731609" y="5083136"/>
            <a:ext cx="432048" cy="7941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6300192" y="5733256"/>
            <a:ext cx="647442" cy="245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22228" y="5877271"/>
            <a:ext cx="5052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No transparency : 0000… or 111111 and no error detection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56588" y="1828369"/>
            <a:ext cx="1729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No DC component</a:t>
            </a:r>
          </a:p>
          <a:p>
            <a:r>
              <a:rPr lang="en-US" altLang="ko-KR" sz="1400" dirty="0">
                <a:solidFill>
                  <a:srgbClr val="0070C0"/>
                </a:solidFill>
              </a:rPr>
              <a:t>r = ½, Baud=2N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82199" y="3962673"/>
            <a:ext cx="1729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No DC component</a:t>
            </a:r>
          </a:p>
          <a:p>
            <a:r>
              <a:rPr lang="en-US" altLang="ko-KR" sz="1400" dirty="0">
                <a:solidFill>
                  <a:srgbClr val="0070C0"/>
                </a:solidFill>
              </a:rPr>
              <a:t>R=1, Baud=N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44208" y="3654896"/>
            <a:ext cx="1505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Baseline wander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79909" y="2041103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clocking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cxnSp>
        <p:nvCxnSpPr>
          <p:cNvPr id="24" name="직선 화살표 연결선 23"/>
          <p:cNvCxnSpPr>
            <a:stCxn id="23" idx="2"/>
          </p:cNvCxnSpPr>
          <p:nvPr/>
        </p:nvCxnSpPr>
        <p:spPr>
          <a:xfrm flipH="1">
            <a:off x="1023925" y="2348880"/>
            <a:ext cx="283345" cy="6738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42347" y="4332004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No clocking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0674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Line coding</a:t>
            </a:r>
            <a:br>
              <a:rPr lang="en-US" altLang="ko-KR" dirty="0"/>
            </a:br>
            <a:r>
              <a:rPr lang="en-US" altLang="ko-KR" dirty="0"/>
              <a:t>Polar RZ and NRZ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Polar NRZ-M 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</a:rPr>
              <a:t>NRZ-I</a:t>
            </a:r>
            <a:r>
              <a:rPr lang="en-US" altLang="ko-KR" dirty="0"/>
              <a:t>) and </a:t>
            </a:r>
            <a:r>
              <a:rPr lang="en-US" altLang="ko-KR"/>
              <a:t>Polar NRZ-S</a:t>
            </a:r>
            <a:endParaRPr lang="ko-KR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348880"/>
            <a:ext cx="5832648" cy="3385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11560" y="5373216"/>
            <a:ext cx="37981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1 does nothing (keeps sending the previous level)</a:t>
            </a:r>
            <a:br>
              <a:rPr lang="en-US" altLang="ko-KR" sz="1200" dirty="0"/>
            </a:br>
            <a:r>
              <a:rPr lang="en-US" altLang="ko-KR" sz="1200" dirty="0"/>
              <a:t>0 forces a transition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741482" y="4305482"/>
            <a:ext cx="36682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1 forces a transition</a:t>
            </a:r>
            <a:br>
              <a:rPr lang="en-US" altLang="ko-KR" sz="1200" dirty="0"/>
            </a:br>
            <a:r>
              <a:rPr lang="en-US" altLang="ko-KR" sz="1200" dirty="0"/>
              <a:t>0 does nothing (keeps sending the previous level)</a:t>
            </a:r>
            <a:endParaRPr lang="ko-KR" altLang="en-US" sz="1200" dirty="0"/>
          </a:p>
        </p:txBody>
      </p:sp>
      <p:sp>
        <p:nvSpPr>
          <p:cNvPr id="8" name="타원 7"/>
          <p:cNvSpPr/>
          <p:nvPr/>
        </p:nvSpPr>
        <p:spPr>
          <a:xfrm>
            <a:off x="2015568" y="4034884"/>
            <a:ext cx="144016" cy="145241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957648" y="4046700"/>
            <a:ext cx="144016" cy="145241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419872" y="4039405"/>
            <a:ext cx="144016" cy="145241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888072" y="4034884"/>
            <a:ext cx="144016" cy="145241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765960" y="4027588"/>
            <a:ext cx="144016" cy="145241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503597" y="5077888"/>
            <a:ext cx="144016" cy="145241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355648" y="5089840"/>
            <a:ext cx="144016" cy="145241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837733" y="5083999"/>
            <a:ext cx="144016" cy="145241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292080" y="5077887"/>
            <a:ext cx="144016" cy="145241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876256" y="3909237"/>
            <a:ext cx="17700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NRZ-L (Level)</a:t>
            </a:r>
          </a:p>
          <a:p>
            <a:r>
              <a:rPr lang="en-US" altLang="ko-KR" dirty="0"/>
              <a:t>NRZ-M (mark) </a:t>
            </a:r>
          </a:p>
          <a:p>
            <a:r>
              <a:rPr lang="en-US" altLang="ko-KR" dirty="0"/>
              <a:t>NRZ-S (Space)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38918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926848"/>
            <a:ext cx="2238684" cy="1751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93" y="2570534"/>
            <a:ext cx="4271963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448" y="4222894"/>
            <a:ext cx="2327925" cy="184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Line coding</a:t>
            </a:r>
            <a:br>
              <a:rPr lang="en-US" altLang="ko-KR" dirty="0"/>
            </a:br>
            <a:r>
              <a:rPr lang="en-US" altLang="ko-KR" dirty="0"/>
              <a:t>Bipolar RZ and NRZ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Bipolar RZ (RZ-AMI)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Bipolar NRZ (NRZ-</a:t>
            </a:r>
            <a:r>
              <a:rPr lang="en-US" altLang="ko-KR" dirty="0">
                <a:solidFill>
                  <a:srgbClr val="FF0000"/>
                </a:solidFill>
              </a:rPr>
              <a:t>AMI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56780" y="1543130"/>
            <a:ext cx="2398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Power Signal Density (PSD)</a:t>
            </a:r>
            <a:endParaRPr lang="ko-KR" altLang="en-US" sz="1400" dirty="0"/>
          </a:p>
        </p:txBody>
      </p:sp>
      <p:sp>
        <p:nvSpPr>
          <p:cNvPr id="12" name="타원 11"/>
          <p:cNvSpPr/>
          <p:nvPr/>
        </p:nvSpPr>
        <p:spPr>
          <a:xfrm>
            <a:off x="6858328" y="2420889"/>
            <a:ext cx="155968" cy="10801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5724128" y="3285195"/>
            <a:ext cx="122413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6903526" y="5083136"/>
            <a:ext cx="104794" cy="7941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6300192" y="5733256"/>
            <a:ext cx="647442" cy="245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22228" y="5877271"/>
            <a:ext cx="4785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Not transparent : 0000… and </a:t>
            </a:r>
            <a:r>
              <a:rPr lang="en-US" altLang="ko-KR" sz="1400" b="1" dirty="0">
                <a:solidFill>
                  <a:srgbClr val="0070C0"/>
                </a:solidFill>
              </a:rPr>
              <a:t>single bit error detection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11960" y="2043812"/>
            <a:ext cx="1794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No DC component</a:t>
            </a:r>
          </a:p>
          <a:p>
            <a:r>
              <a:rPr lang="en-US" altLang="ko-KR" sz="1400" dirty="0">
                <a:solidFill>
                  <a:srgbClr val="0070C0"/>
                </a:solidFill>
              </a:rPr>
              <a:t>r = ½, Baud=2N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82198" y="3547174"/>
            <a:ext cx="1729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No DC component</a:t>
            </a:r>
          </a:p>
          <a:p>
            <a:r>
              <a:rPr lang="en-US" altLang="ko-KR" sz="1400" dirty="0">
                <a:solidFill>
                  <a:srgbClr val="0070C0"/>
                </a:solidFill>
              </a:rPr>
              <a:t>R=1, Baud=N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41573" y="2043812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clocking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 flipH="1">
            <a:off x="1085589" y="2348880"/>
            <a:ext cx="283345" cy="6738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42347" y="4365104"/>
            <a:ext cx="9188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0070C0"/>
                </a:solidFill>
              </a:rPr>
              <a:t>No clocking</a:t>
            </a:r>
            <a:endParaRPr lang="ko-KR" altLang="en-US" sz="1050" dirty="0">
              <a:solidFill>
                <a:srgbClr val="0070C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587881"/>
            <a:ext cx="4217883" cy="1274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타원 3"/>
          <p:cNvSpPr/>
          <p:nvPr/>
        </p:nvSpPr>
        <p:spPr>
          <a:xfrm>
            <a:off x="605584" y="5565304"/>
            <a:ext cx="288032" cy="29048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591877" y="4865499"/>
            <a:ext cx="288032" cy="29048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942347" y="4587881"/>
            <a:ext cx="288032" cy="29048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717172" y="4587881"/>
            <a:ext cx="288032" cy="29048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511408" y="3525526"/>
            <a:ext cx="288032" cy="29048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503677" y="2831697"/>
            <a:ext cx="288032" cy="29048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854147" y="2536151"/>
            <a:ext cx="288032" cy="29048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628972" y="2536151"/>
            <a:ext cx="288032" cy="29048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515629" y="3175438"/>
            <a:ext cx="288032" cy="29048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602728" y="5213625"/>
            <a:ext cx="288032" cy="29048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3635896" y="1535661"/>
                <a:ext cx="1799279" cy="1846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NZ" altLang="ko-KR" sz="600" dirty="0"/>
                  <a:t>Alternative Mark Inverted (AMI) </a:t>
                </a:r>
                <a:r>
                  <a:rPr lang="en-US" altLang="ko-KR" sz="600" dirty="0"/>
                  <a:t>{mark(</a:t>
                </a:r>
                <a14:m>
                  <m:oMath xmlns:m="http://schemas.openxmlformats.org/officeDocument/2006/math">
                    <m:r>
                      <a:rPr lang="en-US" altLang="ko-KR" sz="600" i="1">
                        <a:latin typeface="Cambria Math"/>
                        <a:ea typeface="Cambria Math"/>
                      </a:rPr>
                      <m:t>±</m:t>
                    </m:r>
                  </m:oMath>
                </a14:m>
                <a:r>
                  <a:rPr lang="en-US" altLang="ko-KR" sz="600" dirty="0"/>
                  <a:t>V), 0}</a:t>
                </a:r>
                <a:endParaRPr lang="en-NZ" altLang="ko-KR" sz="600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1535661"/>
                <a:ext cx="1799279" cy="184666"/>
              </a:xfrm>
              <a:prstGeom prst="rect">
                <a:avLst/>
              </a:prstGeom>
              <a:blipFill rotWithShape="1"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02117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Line coding</a:t>
            </a:r>
            <a:br>
              <a:rPr lang="en-US" altLang="ko-KR" dirty="0"/>
            </a:br>
            <a:r>
              <a:rPr lang="en-US" altLang="ko-KR" dirty="0"/>
              <a:t>Manchester encoding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Manchester encoding  (Polar </a:t>
            </a:r>
            <a:r>
              <a:rPr lang="en-US" altLang="ko-KR" sz="2800" dirty="0" err="1"/>
              <a:t>Biphase</a:t>
            </a:r>
            <a:r>
              <a:rPr lang="en-US" altLang="ko-KR" sz="2800" dirty="0"/>
              <a:t>-L)</a:t>
            </a:r>
          </a:p>
          <a:p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Differential Manchester encoding</a:t>
            </a:r>
            <a:endParaRPr lang="ko-KR" altLang="en-US" sz="2800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60" y="2133359"/>
            <a:ext cx="3960440" cy="1457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773504" y="2863976"/>
            <a:ext cx="0" cy="495229"/>
          </a:xfrm>
          <a:prstGeom prst="straightConnector1">
            <a:avLst/>
          </a:prstGeom>
          <a:ln w="317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1299196" y="2829865"/>
            <a:ext cx="0" cy="533606"/>
          </a:xfrm>
          <a:prstGeom prst="straightConnector1">
            <a:avLst/>
          </a:prstGeom>
          <a:ln w="317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739" y="2427114"/>
            <a:ext cx="2664296" cy="1338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758039" y="2265839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OR</a:t>
            </a:r>
            <a:endParaRPr lang="ko-KR" altLang="en-US" dirty="0"/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5004048" y="2635171"/>
            <a:ext cx="0" cy="533606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4572000" y="2646242"/>
            <a:ext cx="0" cy="495229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450101" y="1988840"/>
            <a:ext cx="2909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Example</a:t>
            </a:r>
          </a:p>
          <a:p>
            <a:r>
              <a:rPr lang="en-US" altLang="ko-KR" sz="1200" dirty="0"/>
              <a:t>https://en.wikipedia.org/wiki/Line_code</a:t>
            </a:r>
            <a:endParaRPr lang="ko-KR" altLang="en-US" sz="1200" dirty="0"/>
          </a:p>
        </p:txBody>
      </p:sp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7" y="4653136"/>
            <a:ext cx="3902366" cy="1556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타원 17"/>
          <p:cNvSpPr/>
          <p:nvPr/>
        </p:nvSpPr>
        <p:spPr>
          <a:xfrm>
            <a:off x="1115617" y="5358803"/>
            <a:ext cx="144016" cy="145241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159880" y="5943305"/>
            <a:ext cx="144016" cy="145241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699792" y="5942094"/>
            <a:ext cx="144016" cy="145241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76056" y="5528601"/>
            <a:ext cx="25922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1 keeps level constant</a:t>
            </a:r>
            <a:br>
              <a:rPr lang="en-US" altLang="ko-KR" sz="1000" dirty="0"/>
            </a:br>
            <a:r>
              <a:rPr lang="en-US" altLang="ko-KR" sz="1000" b="1" dirty="0"/>
              <a:t>0 forces a transition</a:t>
            </a:r>
            <a:endParaRPr lang="en-US" altLang="ko-KR" sz="1000" dirty="0"/>
          </a:p>
          <a:p>
            <a:r>
              <a:rPr lang="en-US" altLang="ko-KR" sz="1000" b="1" dirty="0"/>
              <a:t>A transition in the middle of the bit</a:t>
            </a:r>
            <a:endParaRPr lang="ko-KR" altLang="en-US" sz="1000" b="1" dirty="0"/>
          </a:p>
        </p:txBody>
      </p:sp>
      <p:sp>
        <p:nvSpPr>
          <p:cNvPr id="11" name="직사각형 10"/>
          <p:cNvSpPr/>
          <p:nvPr/>
        </p:nvSpPr>
        <p:spPr>
          <a:xfrm>
            <a:off x="4450101" y="3871798"/>
            <a:ext cx="30963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/>
              <a:t>1 forces a negative transition in the middle of the bit</a:t>
            </a:r>
            <a:br>
              <a:rPr lang="en-US" altLang="ko-KR" sz="800" dirty="0"/>
            </a:br>
            <a:r>
              <a:rPr lang="en-US" altLang="ko-KR" sz="800" dirty="0"/>
              <a:t>0 forces a positive transition in the middle of the bit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23528" y="3655108"/>
            <a:ext cx="575667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Two consecutive bits of the same type force a transition at the beginning of a bit period.</a:t>
            </a:r>
            <a:br>
              <a:rPr lang="en-US" altLang="ko-KR" sz="1000" dirty="0"/>
            </a:br>
            <a:r>
              <a:rPr lang="en-US" altLang="ko-KR" sz="1000" dirty="0"/>
              <a:t>0 forces a negative transition in the middle of the bit</a:t>
            </a:r>
            <a:br>
              <a:rPr lang="en-US" altLang="ko-KR" sz="1000" dirty="0"/>
            </a:br>
            <a:r>
              <a:rPr lang="en-US" altLang="ko-KR" sz="1000" dirty="0"/>
              <a:t>1 forces a positive transition in the middle of the bit</a:t>
            </a:r>
          </a:p>
        </p:txBody>
      </p: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2422069"/>
            <a:ext cx="1840996" cy="1468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6660232" y="4365104"/>
            <a:ext cx="21463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R=1/2, Baud=2N</a:t>
            </a:r>
          </a:p>
          <a:p>
            <a:r>
              <a:rPr lang="en-US" altLang="ko-KR" sz="1400" dirty="0">
                <a:solidFill>
                  <a:srgbClr val="0070C0"/>
                </a:solidFill>
              </a:rPr>
              <a:t>No DC component</a:t>
            </a:r>
          </a:p>
          <a:p>
            <a:r>
              <a:rPr lang="en-US" altLang="ko-KR" sz="1400" b="1" dirty="0">
                <a:solidFill>
                  <a:srgbClr val="0070C0"/>
                </a:solidFill>
              </a:rPr>
              <a:t>Transparent </a:t>
            </a:r>
          </a:p>
          <a:p>
            <a:r>
              <a:rPr lang="en-US" altLang="ko-KR" sz="1400" dirty="0">
                <a:solidFill>
                  <a:srgbClr val="0070C0"/>
                </a:solidFill>
              </a:rPr>
              <a:t>No error detection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7976922" y="2646242"/>
            <a:ext cx="155968" cy="10801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 flipH="1">
            <a:off x="7236296" y="3510548"/>
            <a:ext cx="83056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2364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3600" dirty="0"/>
              <a:t>Line coding</a:t>
            </a:r>
            <a:br>
              <a:rPr lang="en-US" altLang="ko-KR" sz="3600" dirty="0"/>
            </a:br>
            <a:r>
              <a:rPr lang="en-US" altLang="ko-KR" sz="3200" dirty="0"/>
              <a:t>BER : two-level &amp; three-level line coding</a:t>
            </a:r>
            <a:endParaRPr lang="ko-KR" altLang="en-US" sz="3200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556792"/>
            <a:ext cx="506334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228184" y="1700808"/>
                <a:ext cx="2603918" cy="16174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/>
                  <a:t>dB = 10*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200" i="0" smtClean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altLang="ko-KR" sz="1200" b="0" i="1" smtClean="0">
                            <a:latin typeface="Cambria Math"/>
                          </a:rPr>
                          <m:t>(</m:t>
                        </m:r>
                        <m:f>
                          <m:f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en-US" altLang="ko-KR" sz="1200" b="0" i="1" smtClean="0"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endParaRPr lang="en-US" altLang="ko-KR" sz="1200" dirty="0"/>
              </a:p>
              <a:p>
                <a:r>
                  <a:rPr lang="en-US" altLang="ko-KR" sz="1200" dirty="0"/>
                  <a:t>3dB=10*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20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ko-KR" sz="1200" i="1">
                                <a:latin typeface="Cambria Math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ko-KR" sz="12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ko-KR" sz="12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lang="en-US" altLang="ko-KR" sz="1200" b="0" i="1" smtClean="0">
                            <a:latin typeface="Cambria Math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altLang="ko-KR" sz="1200" dirty="0"/>
                          <m:t>10∗</m:t>
                        </m:r>
                        <m:func>
                          <m:func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200">
                                    <a:latin typeface="Cambria Math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ko-KR" sz="1200" i="1">
                                    <a:latin typeface="Cambria Math"/>
                                  </a:rPr>
                                  <m:t>10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1200" i="1">
                                            <a:latin typeface="Cambria Math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i="1">
                                            <a:latin typeface="Cambria Math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ko-KR" sz="1200" i="1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altLang="ko-KR" sz="1200" dirty="0"/>
              </a:p>
              <a:p>
                <a:endParaRPr lang="en-US" altLang="ko-KR" sz="12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12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20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ko-KR" sz="1200" i="1">
                                <a:latin typeface="Cambria Math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ko-KR" sz="12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ko-KR" sz="12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altLang="ko-KR" sz="12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12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12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sz="1200" dirty="0"/>
                  <a:t> </a:t>
                </a:r>
                <a:r>
                  <a:rPr lang="en-US" altLang="ko-KR" sz="1200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latin typeface="Cambria Math"/>
                          </a:rPr>
                          <m:t>10</m:t>
                        </m:r>
                      </m:e>
                      <m:sup>
                        <m:f>
                          <m:f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200" b="0" i="1" smtClean="0">
                                <a:latin typeface="Cambria Math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ko-KR" sz="1200" b="0" i="1" smtClean="0">
                                <a:latin typeface="Cambria Math"/>
                              </a:rPr>
                              <m:t>10</m:t>
                            </m:r>
                          </m:den>
                        </m:f>
                      </m:sup>
                    </m:sSup>
                    <m:r>
                      <a:rPr lang="en-US" altLang="ko-KR" sz="12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altLang="ko-KR" sz="1200" b="0" i="1" smtClean="0">
                            <a:latin typeface="Cambria Math"/>
                          </a:rPr>
                          <m:t>0.3</m:t>
                        </m:r>
                      </m:sup>
                    </m:sSup>
                  </m:oMath>
                </a14:m>
                <a:r>
                  <a:rPr lang="en-US" altLang="ko-KR" sz="1200" dirty="0"/>
                  <a:t>=1.995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ko-KR" sz="12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200" dirty="0"/>
                  <a:t> </a:t>
                </a:r>
                <a14:m>
                  <m:oMath xmlns:m="http://schemas.openxmlformats.org/officeDocument/2006/math">
                    <m:r>
                      <a:rPr lang="ko-KR" altLang="en-US" sz="1200" i="1" dirty="0" smtClean="0">
                        <a:latin typeface="Cambria Math"/>
                      </a:rPr>
                      <m:t>≒</m:t>
                    </m:r>
                  </m:oMath>
                </a14:m>
                <a:r>
                  <a:rPr lang="ko-KR" altLang="en-US" sz="1200" dirty="0"/>
                  <a:t> </a:t>
                </a:r>
                <a:r>
                  <a:rPr lang="en-US" altLang="ko-KR" sz="1200" dirty="0"/>
                  <a:t>2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ko-KR" sz="120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1700808"/>
                <a:ext cx="2603918" cy="1617494"/>
              </a:xfrm>
              <a:prstGeom prst="rect">
                <a:avLst/>
              </a:prstGeom>
              <a:blipFill>
                <a:blip r:embed="rId3"/>
                <a:stretch>
                  <a:fillRect l="-234" b="-18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/>
          <p:cNvSpPr/>
          <p:nvPr/>
        </p:nvSpPr>
        <p:spPr>
          <a:xfrm>
            <a:off x="6012160" y="3506407"/>
            <a:ext cx="28803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i="1" dirty="0" err="1"/>
              <a:t>E</a:t>
            </a:r>
            <a:r>
              <a:rPr lang="en-US" altLang="ko-KR" sz="1200" b="1" baseline="-25000" dirty="0" err="1"/>
              <a:t>b</a:t>
            </a:r>
            <a:r>
              <a:rPr lang="en-US" altLang="ko-KR" sz="1200" b="1" dirty="0"/>
              <a:t>/</a:t>
            </a:r>
            <a:r>
              <a:rPr lang="en-US" altLang="ko-KR" sz="1200" b="1" i="1" dirty="0"/>
              <a:t>N</a:t>
            </a:r>
            <a:r>
              <a:rPr lang="en-US" altLang="ko-KR" sz="1200" b="1" baseline="-25000" dirty="0"/>
              <a:t>0</a:t>
            </a:r>
            <a:r>
              <a:rPr lang="en-US" altLang="ko-KR" sz="1200" dirty="0"/>
              <a:t> (SNR per bit)</a:t>
            </a:r>
          </a:p>
          <a:p>
            <a:pPr marL="171450" indent="-171450">
              <a:buFontTx/>
              <a:buChar char="-"/>
            </a:pPr>
            <a:r>
              <a:rPr lang="en-US" altLang="ko-KR" sz="1200" b="1" dirty="0"/>
              <a:t>energy per bit</a:t>
            </a:r>
            <a:r>
              <a:rPr lang="en-US" altLang="ko-KR" sz="1200" dirty="0"/>
              <a:t> to </a:t>
            </a:r>
            <a:r>
              <a:rPr lang="en-US" altLang="ko-KR" sz="1200" b="1" dirty="0"/>
              <a:t>noise power spectral density</a:t>
            </a:r>
            <a:r>
              <a:rPr lang="en-US" altLang="ko-KR" sz="1200" dirty="0"/>
              <a:t> ratio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/>
              <a:t>a </a:t>
            </a:r>
            <a:r>
              <a:rPr lang="en-US" altLang="ko-KR" sz="1200" dirty="0">
                <a:solidFill>
                  <a:srgbClr val="FF0000"/>
                </a:solidFill>
              </a:rPr>
              <a:t>normalized</a:t>
            </a:r>
            <a:r>
              <a:rPr lang="en-US" altLang="ko-KR" sz="1200" dirty="0"/>
              <a:t> signal-to-noise ratio (SNR) measure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/>
              <a:t>when comparing the bit error rate (BER) performance of different digital modulation schemes without taking bandwidth into account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738674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D71E9B-FBE6-43EB-B12C-27856E0B8D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Digital Data to Digital Signal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4F852FF-DEE0-4B0B-B224-AC8EF7C128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Digital Signal Encoding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2. Multilevel Coding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36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Sine Wave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kumimoji="1" lang="en-US" altLang="ko-KR" dirty="0"/>
              <a:t>peak Amplitude (A)</a:t>
            </a:r>
          </a:p>
          <a:p>
            <a:pPr lvl="1"/>
            <a:r>
              <a:rPr kumimoji="1" lang="en-US" altLang="ko-KR" dirty="0"/>
              <a:t>Maximum strength of signal</a:t>
            </a:r>
          </a:p>
          <a:p>
            <a:pPr lvl="1"/>
            <a:r>
              <a:rPr kumimoji="1" lang="en-US" altLang="ko-KR" dirty="0"/>
              <a:t>typically measured in </a:t>
            </a:r>
            <a:r>
              <a:rPr kumimoji="1" lang="en-US" altLang="ko-KR" b="1" dirty="0"/>
              <a:t>volts</a:t>
            </a:r>
          </a:p>
          <a:p>
            <a:r>
              <a:rPr kumimoji="1" lang="en-US" altLang="ko-KR" dirty="0"/>
              <a:t>Frequency (f)</a:t>
            </a:r>
          </a:p>
          <a:p>
            <a:pPr lvl="1"/>
            <a:r>
              <a:rPr kumimoji="1" lang="en-US" altLang="ko-KR" dirty="0"/>
              <a:t>The number of the signal repetition per second</a:t>
            </a:r>
          </a:p>
          <a:p>
            <a:pPr lvl="1"/>
            <a:r>
              <a:rPr kumimoji="1" lang="en-US" altLang="ko-KR" dirty="0"/>
              <a:t>Hertz (Hz) = cycles/second</a:t>
            </a:r>
          </a:p>
          <a:p>
            <a:r>
              <a:rPr kumimoji="1" lang="en-US" altLang="ko-KR" dirty="0"/>
              <a:t>Period (T)</a:t>
            </a:r>
          </a:p>
          <a:p>
            <a:pPr lvl="1"/>
            <a:r>
              <a:rPr kumimoji="1" lang="en-US" altLang="ko-KR" dirty="0"/>
              <a:t>the amount of time for one repetition</a:t>
            </a:r>
          </a:p>
          <a:p>
            <a:pPr lvl="1"/>
            <a:r>
              <a:rPr kumimoji="1" lang="en-US" altLang="ko-KR" dirty="0"/>
              <a:t>T = 1/f</a:t>
            </a:r>
          </a:p>
          <a:p>
            <a:r>
              <a:rPr kumimoji="1" lang="en-US" altLang="ko-KR" dirty="0"/>
              <a:t>Phase (</a:t>
            </a:r>
            <a:r>
              <a:rPr kumimoji="1" lang="en-US" altLang="ko-KR" dirty="0">
                <a:sym typeface="Symbol" pitchFamily="-110" charset="2"/>
              </a:rPr>
              <a:t>)</a:t>
            </a:r>
          </a:p>
          <a:p>
            <a:pPr lvl="1"/>
            <a:r>
              <a:rPr kumimoji="1" lang="en-US" altLang="ko-KR" b="1" dirty="0"/>
              <a:t>relative position </a:t>
            </a:r>
            <a:r>
              <a:rPr kumimoji="1" lang="en-US" altLang="ko-KR" dirty="0"/>
              <a:t>in time </a:t>
            </a:r>
            <a:r>
              <a:rPr kumimoji="1" lang="en-US" altLang="ko-KR" b="1" dirty="0"/>
              <a:t>within</a:t>
            </a:r>
            <a:r>
              <a:rPr kumimoji="1" lang="en-US" altLang="ko-KR" dirty="0"/>
              <a:t> a single period of signal</a:t>
            </a:r>
          </a:p>
          <a:p>
            <a:pPr lvl="1"/>
            <a:r>
              <a:rPr kumimoji="1" lang="en-US" altLang="ko-KR" dirty="0"/>
              <a:t>radian</a:t>
            </a:r>
          </a:p>
        </p:txBody>
      </p:sp>
    </p:spTree>
    <p:extLst>
      <p:ext uri="{BB962C8B-B14F-4D97-AF65-F5344CB8AC3E}">
        <p14:creationId xmlns:p14="http://schemas.microsoft.com/office/powerpoint/2010/main" val="29479781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>
                <a:ea typeface="굴림" pitchFamily="50" charset="-127"/>
              </a:rPr>
              <a:t>Multilevel Coding </a:t>
            </a:r>
            <a:br>
              <a:rPr lang="en-US" altLang="ko-KR" dirty="0">
                <a:ea typeface="굴림" pitchFamily="50" charset="-127"/>
              </a:rPr>
            </a:br>
            <a:r>
              <a:rPr lang="en-US" altLang="ko-KR" dirty="0">
                <a:ea typeface="굴림" pitchFamily="50" charset="-127"/>
              </a:rPr>
              <a:t>2B1Q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2B1Q</a:t>
            </a:r>
          </a:p>
          <a:p>
            <a:pPr lvl="1"/>
            <a:r>
              <a:rPr lang="en-US" altLang="ko-KR" dirty="0"/>
              <a:t>2 bits are mapped to a single signal having  4 states {-3, -1, +1, +3}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284984"/>
            <a:ext cx="3957807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436096" y="3662444"/>
            <a:ext cx="26589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2B1Q Table (Gray code)</a:t>
            </a:r>
          </a:p>
          <a:p>
            <a:pPr algn="ctr"/>
            <a:r>
              <a:rPr lang="en-US" altLang="ko-KR" dirty="0"/>
              <a:t>00	-3</a:t>
            </a:r>
          </a:p>
          <a:p>
            <a:pPr algn="ctr"/>
            <a:r>
              <a:rPr lang="en-US" altLang="ko-KR" dirty="0"/>
              <a:t>01	-1</a:t>
            </a:r>
          </a:p>
          <a:p>
            <a:pPr marL="342900" indent="-342900" algn="ctr">
              <a:buAutoNum type="arabicPlain" startAt="11"/>
            </a:pPr>
            <a:r>
              <a:rPr lang="en-US" altLang="ko-KR" dirty="0"/>
              <a:t>  	+1</a:t>
            </a:r>
          </a:p>
          <a:p>
            <a:pPr algn="ctr"/>
            <a:r>
              <a:rPr lang="en-US" altLang="ko-KR" dirty="0"/>
              <a:t>10	+3</a:t>
            </a:r>
          </a:p>
        </p:txBody>
      </p:sp>
    </p:spTree>
    <p:extLst>
      <p:ext uri="{BB962C8B-B14F-4D97-AF65-F5344CB8AC3E}">
        <p14:creationId xmlns:p14="http://schemas.microsoft.com/office/powerpoint/2010/main" val="34554651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>
                <a:ea typeface="굴림" pitchFamily="50" charset="-127"/>
              </a:rPr>
              <a:t>Multilevel Coding</a:t>
            </a:r>
            <a:br>
              <a:rPr lang="en-US" altLang="ko-KR" dirty="0">
                <a:ea typeface="굴림" pitchFamily="50" charset="-127"/>
              </a:rPr>
            </a:br>
            <a:r>
              <a:rPr lang="en-US" altLang="ko-KR" dirty="0"/>
              <a:t>8B6T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sz="2800" dirty="0"/>
                  <a:t>8B6T (243(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altLang="ko-KR" sz="2800" dirty="0"/>
                  <a:t>)&lt;256(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altLang="ko-KR" sz="2800" dirty="0"/>
                  <a:t>)&lt;729(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ko-KR" sz="2800" dirty="0"/>
                  <a:t>) states)</a:t>
                </a:r>
              </a:p>
              <a:p>
                <a:pPr lvl="1"/>
                <a:r>
                  <a:rPr lang="en-US" altLang="ko-KR" sz="2400" dirty="0"/>
                  <a:t>8 bits are mapped into 6 signal symbols using the mapping table</a:t>
                </a:r>
              </a:p>
              <a:p>
                <a:pPr lvl="2"/>
                <a:r>
                  <a:rPr lang="en-US" altLang="ko-KR" sz="2000" dirty="0"/>
                  <a:t>Each symbol has three states {-V,0,+V} </a:t>
                </a:r>
              </a:p>
              <a:p>
                <a:pPr lvl="1"/>
                <a:r>
                  <a:rPr lang="en-US" altLang="ko-KR" sz="2400" dirty="0"/>
                  <a:t>100BASE-T4 (obsoleted) used 8B6T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933945"/>
            <a:ext cx="2319177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65204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sz="4000" dirty="0">
                <a:ea typeface="굴림" pitchFamily="50" charset="-127"/>
              </a:rPr>
              <a:t>Multilevel Coding</a:t>
            </a:r>
            <a:br>
              <a:rPr lang="en-US" altLang="ko-KR" sz="4000" dirty="0">
                <a:ea typeface="굴림" pitchFamily="50" charset="-127"/>
              </a:rPr>
            </a:br>
            <a:r>
              <a:rPr lang="en-US" altLang="ko-KR" sz="4000" dirty="0"/>
              <a:t>MLT-3 encoding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MLT-3 cycles sequentially through the voltage levels −1, 0, +1, 0. </a:t>
            </a:r>
          </a:p>
          <a:p>
            <a:r>
              <a:rPr lang="en-US" altLang="ko-KR" dirty="0"/>
              <a:t>It moves to the next state to transmit a 1 bit, and stays in the same state to transmit a 0 bit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509120"/>
            <a:ext cx="5373957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직선 화살표 연결선 4"/>
          <p:cNvCxnSpPr>
            <a:cxnSpLocks/>
          </p:cNvCxnSpPr>
          <p:nvPr/>
        </p:nvCxnSpPr>
        <p:spPr>
          <a:xfrm>
            <a:off x="1763688" y="5301208"/>
            <a:ext cx="635824" cy="1800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>
            <a:cxnSpLocks/>
            <a:endCxn id="14" idx="1"/>
          </p:cNvCxnSpPr>
          <p:nvPr/>
        </p:nvCxnSpPr>
        <p:spPr>
          <a:xfrm flipV="1">
            <a:off x="3563888" y="5485600"/>
            <a:ext cx="252028" cy="1756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cxnSpLocks/>
          </p:cNvCxnSpPr>
          <p:nvPr/>
        </p:nvCxnSpPr>
        <p:spPr>
          <a:xfrm>
            <a:off x="4311405" y="5309952"/>
            <a:ext cx="1016681" cy="1712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293096"/>
            <a:ext cx="2673447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512" y="5417966"/>
            <a:ext cx="126088" cy="128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916" y="5421320"/>
            <a:ext cx="126088" cy="128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AB48B6B-3FB5-4A08-9158-2CDBD5F572EC}"/>
              </a:ext>
            </a:extLst>
          </p:cNvPr>
          <p:cNvSpPr/>
          <p:nvPr/>
        </p:nvSpPr>
        <p:spPr>
          <a:xfrm>
            <a:off x="569687" y="6018441"/>
            <a:ext cx="149271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/>
              <a:t>MLT-3: Multi-Level Transmit</a:t>
            </a:r>
            <a:endParaRPr lang="ko-KR" altLang="en-US" sz="800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A9BE64B-8C6B-444F-B7A6-773AC672D3B2}"/>
              </a:ext>
            </a:extLst>
          </p:cNvPr>
          <p:cNvCxnSpPr>
            <a:cxnSpLocks/>
          </p:cNvCxnSpPr>
          <p:nvPr/>
        </p:nvCxnSpPr>
        <p:spPr>
          <a:xfrm>
            <a:off x="2525600" y="5499230"/>
            <a:ext cx="967473" cy="1537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223815A-02C4-4925-ABD7-E95B1BB8CFD6}"/>
              </a:ext>
            </a:extLst>
          </p:cNvPr>
          <p:cNvCxnSpPr>
            <a:cxnSpLocks/>
          </p:cNvCxnSpPr>
          <p:nvPr/>
        </p:nvCxnSpPr>
        <p:spPr>
          <a:xfrm flipV="1">
            <a:off x="3933289" y="5309952"/>
            <a:ext cx="260743" cy="1352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7072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>
                <a:ea typeface="굴림" pitchFamily="50" charset="-127"/>
              </a:rPr>
              <a:t>Multilevel Coding</a:t>
            </a:r>
            <a:br>
              <a:rPr lang="en-US" altLang="ko-KR" dirty="0">
                <a:ea typeface="굴림" pitchFamily="50" charset="-127"/>
              </a:rPr>
            </a:br>
            <a:r>
              <a:rPr lang="en-US" altLang="ko-KR" dirty="0"/>
              <a:t>4D-PAM5 (Ethernet 1Gb/s)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Four dimensional </a:t>
            </a:r>
            <a:r>
              <a:rPr lang="en-US" altLang="ko-KR" b="1" dirty="0"/>
              <a:t>five-level</a:t>
            </a:r>
            <a:r>
              <a:rPr lang="en-US" altLang="ko-KR" dirty="0"/>
              <a:t> pulse amplitude modulation (PAM)</a:t>
            </a:r>
          </a:p>
          <a:p>
            <a:pPr lvl="1"/>
            <a:r>
              <a:rPr lang="en-US" altLang="ko-KR" dirty="0"/>
              <a:t>Signal level : { </a:t>
            </a:r>
            <a:r>
              <a:rPr lang="en-US" altLang="ko-KR" dirty="0">
                <a:solidFill>
                  <a:srgbClr val="FF0000"/>
                </a:solidFill>
              </a:rPr>
              <a:t>-2</a:t>
            </a:r>
            <a:r>
              <a:rPr lang="en-US" altLang="ko-KR" dirty="0"/>
              <a:t>, -1, </a:t>
            </a:r>
            <a:r>
              <a:rPr lang="en-US" altLang="ko-KR" dirty="0">
                <a:solidFill>
                  <a:srgbClr val="FF0000"/>
                </a:solidFill>
              </a:rPr>
              <a:t>0</a:t>
            </a:r>
            <a:r>
              <a:rPr lang="en-US" altLang="ko-KR" dirty="0"/>
              <a:t>, +1, </a:t>
            </a:r>
            <a:r>
              <a:rPr lang="en-US" altLang="ko-KR" dirty="0">
                <a:solidFill>
                  <a:srgbClr val="FF0000"/>
                </a:solidFill>
              </a:rPr>
              <a:t>+2</a:t>
            </a:r>
            <a:r>
              <a:rPr lang="en-US" altLang="ko-KR" dirty="0"/>
              <a:t> }</a:t>
            </a:r>
          </a:p>
          <a:p>
            <a:pPr lvl="2"/>
            <a:r>
              <a:rPr lang="en-US" altLang="ko-KR" dirty="0"/>
              <a:t>X = {-1, +1}, Y= { -2, 0, +2 }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907704" y="3861048"/>
            <a:ext cx="360040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392119" y="4005064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1392119" y="4293096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1403648" y="4581128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1392119" y="4869160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3467" y="3861048"/>
            <a:ext cx="11769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{-2,-1,0,+1,+2}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229395" y="4145107"/>
            <a:ext cx="11769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{-2,-1,0,+1,+2}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224737" y="4442628"/>
            <a:ext cx="11769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{-2,-1,0,+1,+2}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223598" y="4712276"/>
            <a:ext cx="11769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{-2,-1,0,+1,+2}</a:t>
            </a:r>
            <a:endParaRPr lang="ko-KR" altLang="en-US" sz="1200" dirty="0"/>
          </a:p>
        </p:txBody>
      </p:sp>
      <p:sp>
        <p:nvSpPr>
          <p:cNvPr id="15" name="직사각형 14"/>
          <p:cNvSpPr/>
          <p:nvPr/>
        </p:nvSpPr>
        <p:spPr>
          <a:xfrm>
            <a:off x="3538680" y="3889823"/>
            <a:ext cx="360040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023095" y="4033839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3023095" y="4321871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3034624" y="4609903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3023095" y="4897935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498040" y="3889823"/>
            <a:ext cx="550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{X, Y}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2489944" y="4173882"/>
            <a:ext cx="550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{X, Y}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2489744" y="4471403"/>
            <a:ext cx="550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{X, Y}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2502075" y="4741051"/>
            <a:ext cx="550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{X, Y}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65176" y="5263489"/>
            <a:ext cx="184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States = 5x5x5x5 = 625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644147" y="5551840"/>
            <a:ext cx="4029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625 states are grouped into 16 subsets. (16 = 2x2x2x2)</a:t>
            </a:r>
          </a:p>
          <a:p>
            <a:r>
              <a:rPr lang="en-US" altLang="ko-KR" sz="1200" dirty="0"/>
              <a:t>16 subsets are grouped into 8 subsets again.</a:t>
            </a:r>
          </a:p>
          <a:p>
            <a:r>
              <a:rPr lang="en-US" altLang="ko-KR" sz="1200" dirty="0"/>
              <a:t>Each subsets chooses 64 states (8*64=512=2^9)</a:t>
            </a:r>
            <a:endParaRPr lang="ko-KR" altLang="en-US" sz="1200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659916"/>
            <a:ext cx="4321412" cy="163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6839818" y="3022770"/>
            <a:ext cx="1404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2x2x2x2+3x3x3x3</a:t>
            </a:r>
          </a:p>
          <a:p>
            <a:r>
              <a:rPr lang="en-US" altLang="ko-KR" sz="1200" dirty="0"/>
              <a:t>=16+81=97</a:t>
            </a:r>
            <a:endParaRPr lang="ko-KR" altLang="en-US" sz="1200" dirty="0"/>
          </a:p>
        </p:txBody>
      </p:sp>
      <p:cxnSp>
        <p:nvCxnSpPr>
          <p:cNvPr id="28" name="직선 화살표 연결선 27"/>
          <p:cNvCxnSpPr>
            <a:cxnSpLocks/>
            <a:stCxn id="26" idx="2"/>
          </p:cNvCxnSpPr>
          <p:nvPr/>
        </p:nvCxnSpPr>
        <p:spPr>
          <a:xfrm>
            <a:off x="7542094" y="3484435"/>
            <a:ext cx="0" cy="548869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66B61D0-5D29-2C49-49DB-6A7528938D91}"/>
              </a:ext>
            </a:extLst>
          </p:cNvPr>
          <p:cNvSpPr txBox="1"/>
          <p:nvPr/>
        </p:nvSpPr>
        <p:spPr>
          <a:xfrm>
            <a:off x="2284126" y="5263490"/>
            <a:ext cx="18790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Subsets = 2x2x2x2 = 16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726F00-25F4-E870-3940-D5D86188E26F}"/>
              </a:ext>
            </a:extLst>
          </p:cNvPr>
          <p:cNvSpPr/>
          <p:nvPr/>
        </p:nvSpPr>
        <p:spPr>
          <a:xfrm>
            <a:off x="4913124" y="4005064"/>
            <a:ext cx="2262877" cy="125583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72596FF-D8DB-05D9-9675-80A234A5B65B}"/>
              </a:ext>
            </a:extLst>
          </p:cNvPr>
          <p:cNvCxnSpPr>
            <a:cxnSpLocks/>
          </p:cNvCxnSpPr>
          <p:nvPr/>
        </p:nvCxnSpPr>
        <p:spPr>
          <a:xfrm flipV="1">
            <a:off x="5050679" y="5295691"/>
            <a:ext cx="241401" cy="31035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26F364D-9318-A778-E6BB-5D0000455F69}"/>
              </a:ext>
            </a:extLst>
          </p:cNvPr>
          <p:cNvCxnSpPr>
            <a:stCxn id="24" idx="3"/>
            <a:endCxn id="5" idx="1"/>
          </p:cNvCxnSpPr>
          <p:nvPr/>
        </p:nvCxnSpPr>
        <p:spPr>
          <a:xfrm>
            <a:off x="2005552" y="5401989"/>
            <a:ext cx="27857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87E915C-9D7A-843D-80B2-863F99C8E08F}"/>
              </a:ext>
            </a:extLst>
          </p:cNvPr>
          <p:cNvSpPr txBox="1"/>
          <p:nvPr/>
        </p:nvSpPr>
        <p:spPr>
          <a:xfrm>
            <a:off x="6839818" y="5556143"/>
            <a:ext cx="1404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2x3x2x2+3x2x3x3</a:t>
            </a:r>
          </a:p>
          <a:p>
            <a:r>
              <a:rPr lang="en-US" altLang="ko-KR" sz="1200" dirty="0"/>
              <a:t>=24+54=78</a:t>
            </a:r>
            <a:endParaRPr lang="ko-KR" altLang="en-US" sz="1200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407C58D-52C0-2ADD-2591-52CCED568A81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7542094" y="5255382"/>
            <a:ext cx="0" cy="300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87FD35F-5007-0D83-6437-66C6561E8B5F}"/>
              </a:ext>
            </a:extLst>
          </p:cNvPr>
          <p:cNvCxnSpPr>
            <a:cxnSpLocks/>
          </p:cNvCxnSpPr>
          <p:nvPr/>
        </p:nvCxnSpPr>
        <p:spPr>
          <a:xfrm>
            <a:off x="7668344" y="4077072"/>
            <a:ext cx="432048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F2CFAAA-4575-DE31-7CE1-81E580F4B48C}"/>
              </a:ext>
            </a:extLst>
          </p:cNvPr>
          <p:cNvCxnSpPr>
            <a:cxnSpLocks/>
          </p:cNvCxnSpPr>
          <p:nvPr/>
        </p:nvCxnSpPr>
        <p:spPr>
          <a:xfrm>
            <a:off x="7668344" y="4221088"/>
            <a:ext cx="432048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DFB844D-A79E-3793-3C64-ED2EBE4D15FC}"/>
              </a:ext>
            </a:extLst>
          </p:cNvPr>
          <p:cNvCxnSpPr>
            <a:cxnSpLocks/>
          </p:cNvCxnSpPr>
          <p:nvPr/>
        </p:nvCxnSpPr>
        <p:spPr>
          <a:xfrm>
            <a:off x="7668344" y="4396570"/>
            <a:ext cx="432048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8D74D53-E689-C403-4B83-F3592B461B55}"/>
              </a:ext>
            </a:extLst>
          </p:cNvPr>
          <p:cNvCxnSpPr>
            <a:cxnSpLocks/>
          </p:cNvCxnSpPr>
          <p:nvPr/>
        </p:nvCxnSpPr>
        <p:spPr>
          <a:xfrm>
            <a:off x="7668344" y="4579976"/>
            <a:ext cx="432048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6A44D6DF-843C-C573-4200-2F5D209764A2}"/>
              </a:ext>
            </a:extLst>
          </p:cNvPr>
          <p:cNvCxnSpPr>
            <a:cxnSpLocks/>
          </p:cNvCxnSpPr>
          <p:nvPr/>
        </p:nvCxnSpPr>
        <p:spPr>
          <a:xfrm>
            <a:off x="7668344" y="4725144"/>
            <a:ext cx="432048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136FFEC-80A6-8933-4F9B-405F57877718}"/>
              </a:ext>
            </a:extLst>
          </p:cNvPr>
          <p:cNvCxnSpPr>
            <a:cxnSpLocks/>
          </p:cNvCxnSpPr>
          <p:nvPr/>
        </p:nvCxnSpPr>
        <p:spPr>
          <a:xfrm>
            <a:off x="7668344" y="4869160"/>
            <a:ext cx="432048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47547372-E067-63BA-27BF-CF8C81DAF4A4}"/>
              </a:ext>
            </a:extLst>
          </p:cNvPr>
          <p:cNvCxnSpPr>
            <a:cxnSpLocks/>
          </p:cNvCxnSpPr>
          <p:nvPr/>
        </p:nvCxnSpPr>
        <p:spPr>
          <a:xfrm>
            <a:off x="7668344" y="5010802"/>
            <a:ext cx="432048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9C69B75-3C40-5702-5239-95F4A3B116D5}"/>
              </a:ext>
            </a:extLst>
          </p:cNvPr>
          <p:cNvCxnSpPr>
            <a:cxnSpLocks/>
          </p:cNvCxnSpPr>
          <p:nvPr/>
        </p:nvCxnSpPr>
        <p:spPr>
          <a:xfrm>
            <a:off x="7668344" y="5192115"/>
            <a:ext cx="432048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B729E90-D6CB-92BE-1E3F-AADCE5764BB0}"/>
              </a:ext>
            </a:extLst>
          </p:cNvPr>
          <p:cNvSpPr/>
          <p:nvPr/>
        </p:nvSpPr>
        <p:spPr>
          <a:xfrm>
            <a:off x="4388442" y="3999548"/>
            <a:ext cx="511478" cy="125583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F272BDA-9D58-4C3D-775C-EBAEBE9B6CAC}"/>
              </a:ext>
            </a:extLst>
          </p:cNvPr>
          <p:cNvCxnSpPr>
            <a:cxnSpLocks/>
          </p:cNvCxnSpPr>
          <p:nvPr/>
        </p:nvCxnSpPr>
        <p:spPr>
          <a:xfrm flipV="1">
            <a:off x="4110367" y="5260898"/>
            <a:ext cx="407728" cy="54260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7820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3A874C-5517-43EF-8706-BA13073D9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>
                <a:ea typeface="굴림" pitchFamily="50" charset="-127"/>
              </a:rPr>
              <a:t>Multilevel Coding</a:t>
            </a:r>
            <a:br>
              <a:rPr lang="en-US" altLang="ko-KR" dirty="0">
                <a:ea typeface="굴림" pitchFamily="50" charset="-127"/>
              </a:rPr>
            </a:br>
            <a:r>
              <a:rPr lang="en-US" altLang="ko-KR" dirty="0"/>
              <a:t>4D-PAM5 (Ethernet 1Gb/s)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A4350EB-3F69-46A3-A19E-6833806830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sz="2800" b="1" dirty="0">
                    <a:solidFill>
                      <a:srgbClr val="7030A0"/>
                    </a:solidFill>
                  </a:rPr>
                  <a:t>The combined output </a:t>
                </a:r>
                <a:r>
                  <a:rPr lang="en-US" altLang="ko-KR" sz="2800" dirty="0">
                    <a:solidFill>
                      <a:srgbClr val="7030A0"/>
                    </a:solidFill>
                  </a:rPr>
                  <a:t>of</a:t>
                </a:r>
                <a:r>
                  <a:rPr lang="en-US" altLang="ko-KR" sz="2800" dirty="0"/>
                  <a:t> </a:t>
                </a:r>
                <a:r>
                  <a:rPr lang="en-US" altLang="ko-KR" sz="2800" b="1" dirty="0">
                    <a:solidFill>
                      <a:srgbClr val="7030A0"/>
                    </a:solidFill>
                  </a:rPr>
                  <a:t>all four transmitters </a:t>
                </a:r>
                <a:r>
                  <a:rPr lang="en-US" altLang="ko-KR" sz="2800" dirty="0">
                    <a:solidFill>
                      <a:srgbClr val="0070C0"/>
                    </a:solidFill>
                  </a:rPr>
                  <a:t>on</a:t>
                </a:r>
                <a:r>
                  <a:rPr lang="en-US" altLang="ko-KR" sz="2800" dirty="0"/>
                  <a:t> </a:t>
                </a:r>
                <a:r>
                  <a:rPr lang="en-US" altLang="ko-KR" sz="2800" dirty="0">
                    <a:solidFill>
                      <a:srgbClr val="7030A0"/>
                    </a:solidFill>
                  </a:rPr>
                  <a:t>each line</a:t>
                </a:r>
                <a:r>
                  <a:rPr lang="en-US" altLang="ko-KR" sz="2800" dirty="0"/>
                  <a:t> </a:t>
                </a:r>
                <a:r>
                  <a:rPr lang="en-US" altLang="ko-KR" sz="2800" b="1" dirty="0">
                    <a:solidFill>
                      <a:srgbClr val="0070C0"/>
                    </a:solidFill>
                  </a:rPr>
                  <a:t>forms</a:t>
                </a:r>
                <a:r>
                  <a:rPr lang="en-US" altLang="ko-KR" sz="2800" dirty="0"/>
                  <a:t> </a:t>
                </a:r>
                <a:r>
                  <a:rPr lang="en-US" altLang="ko-KR" sz="2800" dirty="0">
                    <a:solidFill>
                      <a:srgbClr val="7030A0"/>
                    </a:solidFill>
                  </a:rPr>
                  <a:t>a four-dimensional constellation</a:t>
                </a:r>
                <a:r>
                  <a:rPr lang="en-US" altLang="ko-KR" sz="2800" dirty="0"/>
                  <a:t>.</a:t>
                </a:r>
              </a:p>
              <a:p>
                <a:pPr lvl="1"/>
                <a:r>
                  <a:rPr lang="en-US" altLang="ko-KR" sz="2400" dirty="0">
                    <a:solidFill>
                      <a:srgbClr val="7030A0"/>
                    </a:solidFill>
                  </a:rPr>
                  <a:t>the possible outputs of each transmitter </a:t>
                </a:r>
                <a:r>
                  <a:rPr lang="en-US" altLang="ko-KR" sz="2400" dirty="0">
                    <a:solidFill>
                      <a:srgbClr val="0070C0"/>
                    </a:solidFill>
                  </a:rPr>
                  <a:t>as</a:t>
                </a:r>
                <a:r>
                  <a:rPr lang="en-US" altLang="ko-KR" sz="2400" dirty="0"/>
                  <a:t> </a:t>
                </a:r>
                <a:r>
                  <a:rPr lang="en-US" altLang="ko-KR" sz="2400" dirty="0">
                    <a:solidFill>
                      <a:srgbClr val="7030A0"/>
                    </a:solidFill>
                  </a:rPr>
                  <a:t>an axis orthogonal (at right angles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90</m:t>
                        </m:r>
                      </m:e>
                      <m:sup>
                        <m:r>
                          <a:rPr lang="en-US" altLang="ko-KR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altLang="ko-KR" sz="2400" dirty="0">
                    <a:solidFill>
                      <a:srgbClr val="7030A0"/>
                    </a:solidFill>
                  </a:rPr>
                  <a:t>)</a:t>
                </a:r>
                <a:r>
                  <a:rPr lang="en-US" altLang="ko-KR" sz="2400" dirty="0"/>
                  <a:t> </a:t>
                </a:r>
                <a:r>
                  <a:rPr lang="en-US" altLang="ko-KR" sz="2400" dirty="0">
                    <a:solidFill>
                      <a:srgbClr val="0070C0"/>
                    </a:solidFill>
                  </a:rPr>
                  <a:t>to</a:t>
                </a:r>
                <a:r>
                  <a:rPr lang="en-US" altLang="ko-KR" sz="2400" dirty="0"/>
                  <a:t> </a:t>
                </a:r>
                <a:r>
                  <a:rPr lang="en-US" altLang="ko-KR" sz="2400" dirty="0">
                    <a:solidFill>
                      <a:srgbClr val="7030A0"/>
                    </a:solidFill>
                  </a:rPr>
                  <a:t>the other axis.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A4350EB-3F69-46A3-A19E-6833806830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482" r="-23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7EB2841C-F166-4F91-9083-1B77BEE5A6F9}"/>
              </a:ext>
            </a:extLst>
          </p:cNvPr>
          <p:cNvSpPr/>
          <p:nvPr/>
        </p:nvSpPr>
        <p:spPr>
          <a:xfrm>
            <a:off x="539552" y="6216392"/>
            <a:ext cx="2808312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" dirty="0">
                <a:hlinkClick r:id="rId3"/>
              </a:rPr>
              <a:t>https://www.iol.unh.edu/sites/default/files/knowledgebase/ge/pcs.pdf</a:t>
            </a:r>
            <a:endParaRPr lang="ko-KR" altLang="en-US" sz="600" dirty="0"/>
          </a:p>
        </p:txBody>
      </p:sp>
    </p:spTree>
    <p:extLst>
      <p:ext uri="{BB962C8B-B14F-4D97-AF65-F5344CB8AC3E}">
        <p14:creationId xmlns:p14="http://schemas.microsoft.com/office/powerpoint/2010/main" val="38376640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7D74B0-F35C-AC1F-8D70-4B65497BE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>
                <a:ea typeface="굴림" pitchFamily="50" charset="-127"/>
              </a:rPr>
              <a:t>Multilevel Coding</a:t>
            </a:r>
            <a:br>
              <a:rPr lang="en-US" altLang="ko-KR" dirty="0">
                <a:ea typeface="굴림" pitchFamily="50" charset="-127"/>
              </a:rPr>
            </a:br>
            <a:r>
              <a:rPr lang="en-US" altLang="ko-KR" dirty="0"/>
              <a:t>4D-PAM5 (Ethernet 1Gb/s)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FFE23A-F348-861D-3904-BC4B5D213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rgbClr val="0070C0"/>
                </a:solidFill>
              </a:rPr>
              <a:t>For</a:t>
            </a:r>
            <a:r>
              <a:rPr lang="en-US" altLang="ko-KR" sz="2800" dirty="0"/>
              <a:t> </a:t>
            </a:r>
            <a:r>
              <a:rPr lang="en-US" altLang="ko-KR" sz="2800" dirty="0">
                <a:solidFill>
                  <a:srgbClr val="7030A0"/>
                </a:solidFill>
              </a:rPr>
              <a:t>every symbol period</a:t>
            </a:r>
            <a:r>
              <a:rPr lang="en-US" altLang="ko-KR" sz="2800" dirty="0"/>
              <a:t>, </a:t>
            </a:r>
            <a:r>
              <a:rPr lang="en-US" altLang="ko-KR" sz="2800" b="1" dirty="0">
                <a:solidFill>
                  <a:srgbClr val="7030A0"/>
                </a:solidFill>
              </a:rPr>
              <a:t>one point </a:t>
            </a:r>
            <a:r>
              <a:rPr lang="en-US" altLang="ko-KR" sz="2800" dirty="0">
                <a:solidFill>
                  <a:srgbClr val="0070C0"/>
                </a:solidFill>
              </a:rPr>
              <a:t>in</a:t>
            </a:r>
            <a:r>
              <a:rPr lang="en-US" altLang="ko-KR" sz="2800" dirty="0"/>
              <a:t> </a:t>
            </a:r>
            <a:r>
              <a:rPr lang="en-US" altLang="ko-KR" sz="2800" dirty="0">
                <a:solidFill>
                  <a:srgbClr val="7030A0"/>
                </a:solidFill>
              </a:rPr>
              <a:t>the constellation</a:t>
            </a:r>
            <a:r>
              <a:rPr lang="en-US" altLang="ko-KR" sz="2800" dirty="0"/>
              <a:t> </a:t>
            </a:r>
            <a:r>
              <a:rPr lang="en-US" altLang="ko-KR" sz="2800" dirty="0">
                <a:solidFill>
                  <a:srgbClr val="0070C0"/>
                </a:solidFill>
              </a:rPr>
              <a:t>is sent</a:t>
            </a:r>
            <a:r>
              <a:rPr lang="en-US" altLang="ko-KR" sz="2800" dirty="0"/>
              <a:t>. </a:t>
            </a:r>
          </a:p>
          <a:p>
            <a:pPr lvl="1"/>
            <a:r>
              <a:rPr lang="en-US" altLang="ko-KR" sz="2400" dirty="0"/>
              <a:t>While the real system is a 5x5x5x5 constellation, </a:t>
            </a:r>
          </a:p>
          <a:p>
            <a:pPr lvl="1"/>
            <a:r>
              <a:rPr lang="en-US" altLang="ko-KR" sz="2400" dirty="0"/>
              <a:t>A simple 5x5 constellation is easier to explain…</a:t>
            </a:r>
          </a:p>
        </p:txBody>
      </p:sp>
      <p:pic>
        <p:nvPicPr>
          <p:cNvPr id="4" name="내용 개체 틀 6">
            <a:extLst>
              <a:ext uri="{FF2B5EF4-FFF2-40B4-BE49-F238E27FC236}">
                <a16:creationId xmlns:a16="http://schemas.microsoft.com/office/drawing/2014/main" id="{8308B29B-E449-B657-5A42-82E1200B8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138" y="3679478"/>
            <a:ext cx="2758891" cy="2232248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B6AA25E-044D-3230-F972-082B3580249D}"/>
              </a:ext>
            </a:extLst>
          </p:cNvPr>
          <p:cNvCxnSpPr/>
          <p:nvPr/>
        </p:nvCxnSpPr>
        <p:spPr>
          <a:xfrm>
            <a:off x="1994202" y="3607470"/>
            <a:ext cx="1584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7572DFE-1306-1C3C-5EE2-DC9FD2813C65}"/>
              </a:ext>
            </a:extLst>
          </p:cNvPr>
          <p:cNvSpPr txBox="1"/>
          <p:nvPr/>
        </p:nvSpPr>
        <p:spPr>
          <a:xfrm>
            <a:off x="3585978" y="3403531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Line 1 (+1)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C70446-1F96-3C7D-4B26-CFF515CCA3B0}"/>
              </a:ext>
            </a:extLst>
          </p:cNvPr>
          <p:cNvSpPr txBox="1"/>
          <p:nvPr/>
        </p:nvSpPr>
        <p:spPr>
          <a:xfrm>
            <a:off x="441772" y="4934894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(-2)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871F49A-365B-39F6-EA15-5FA1566C4492}"/>
              </a:ext>
            </a:extLst>
          </p:cNvPr>
          <p:cNvCxnSpPr>
            <a:cxnSpLocks/>
          </p:cNvCxnSpPr>
          <p:nvPr/>
        </p:nvCxnSpPr>
        <p:spPr>
          <a:xfrm>
            <a:off x="1010013" y="4111526"/>
            <a:ext cx="1552" cy="1372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C710F7F3-7B05-6E56-5755-9AF62BE03450}"/>
              </a:ext>
            </a:extLst>
          </p:cNvPr>
          <p:cNvSpPr/>
          <p:nvPr/>
        </p:nvSpPr>
        <p:spPr>
          <a:xfrm>
            <a:off x="3060503" y="4135682"/>
            <a:ext cx="144016" cy="1440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3C5CA73-1575-AB10-C17E-E1F4AC54443A}"/>
              </a:ext>
            </a:extLst>
          </p:cNvPr>
          <p:cNvSpPr/>
          <p:nvPr/>
        </p:nvSpPr>
        <p:spPr>
          <a:xfrm>
            <a:off x="1975495" y="4111526"/>
            <a:ext cx="144016" cy="1440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6E33B5-3793-9D27-6482-8D87E410BB45}"/>
              </a:ext>
            </a:extLst>
          </p:cNvPr>
          <p:cNvSpPr txBox="1"/>
          <p:nvPr/>
        </p:nvSpPr>
        <p:spPr>
          <a:xfrm>
            <a:off x="601888" y="3766350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Line 2</a:t>
            </a:r>
            <a:endParaRPr lang="ko-KR" altLang="en-US" dirty="0"/>
          </a:p>
        </p:txBody>
      </p:sp>
      <p:pic>
        <p:nvPicPr>
          <p:cNvPr id="5" name="내용 개체 틀 6">
            <a:extLst>
              <a:ext uri="{FF2B5EF4-FFF2-40B4-BE49-F238E27FC236}">
                <a16:creationId xmlns:a16="http://schemas.microsoft.com/office/drawing/2014/main" id="{5BCD070D-F6A2-CA83-9C4F-04C1E4FD8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683" y="3709249"/>
            <a:ext cx="2758891" cy="2232248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3BCDB36-5BD0-6949-1195-AE21FA16B458}"/>
              </a:ext>
            </a:extLst>
          </p:cNvPr>
          <p:cNvCxnSpPr/>
          <p:nvPr/>
        </p:nvCxnSpPr>
        <p:spPr>
          <a:xfrm>
            <a:off x="5799747" y="3637241"/>
            <a:ext cx="1584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592A8E5-3979-B68C-06C4-625852AD598B}"/>
              </a:ext>
            </a:extLst>
          </p:cNvPr>
          <p:cNvSpPr txBox="1"/>
          <p:nvPr/>
        </p:nvSpPr>
        <p:spPr>
          <a:xfrm>
            <a:off x="7391523" y="3433302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Line 3 (+2)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68E0C8-FDFB-E3CF-7B8B-210825D24A5F}"/>
              </a:ext>
            </a:extLst>
          </p:cNvPr>
          <p:cNvSpPr txBox="1"/>
          <p:nvPr/>
        </p:nvSpPr>
        <p:spPr>
          <a:xfrm>
            <a:off x="4247317" y="4964665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(-1)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72724F3-6DA8-0900-871D-91A8A703AB68}"/>
              </a:ext>
            </a:extLst>
          </p:cNvPr>
          <p:cNvCxnSpPr>
            <a:cxnSpLocks/>
          </p:cNvCxnSpPr>
          <p:nvPr/>
        </p:nvCxnSpPr>
        <p:spPr>
          <a:xfrm>
            <a:off x="4815558" y="4141297"/>
            <a:ext cx="1552" cy="1372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3035677-2CBA-AFB2-8842-56DC5E389272}"/>
              </a:ext>
            </a:extLst>
          </p:cNvPr>
          <p:cNvSpPr/>
          <p:nvPr/>
        </p:nvSpPr>
        <p:spPr>
          <a:xfrm>
            <a:off x="7239907" y="4160964"/>
            <a:ext cx="144016" cy="1440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F414E76-0744-CF8B-ED9F-00D74E18D0B6}"/>
              </a:ext>
            </a:extLst>
          </p:cNvPr>
          <p:cNvSpPr/>
          <p:nvPr/>
        </p:nvSpPr>
        <p:spPr>
          <a:xfrm>
            <a:off x="5799747" y="4437112"/>
            <a:ext cx="144016" cy="1440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2CF99D-C5D8-9D6C-B433-3A5562994693}"/>
              </a:ext>
            </a:extLst>
          </p:cNvPr>
          <p:cNvSpPr txBox="1"/>
          <p:nvPr/>
        </p:nvSpPr>
        <p:spPr>
          <a:xfrm>
            <a:off x="4407433" y="379612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Line 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04119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3A874C-5517-43EF-8706-BA13073D9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>
                <a:ea typeface="굴림" pitchFamily="50" charset="-127"/>
              </a:rPr>
              <a:t>Multilevel Coding</a:t>
            </a:r>
            <a:br>
              <a:rPr lang="en-US" altLang="ko-KR" dirty="0">
                <a:ea typeface="굴림" pitchFamily="50" charset="-127"/>
              </a:rPr>
            </a:br>
            <a:r>
              <a:rPr lang="en-US" altLang="ko-KR" dirty="0"/>
              <a:t>4D-PAM5 (Ethernet 1Gb/s)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4350EB-3F69-46A3-A19E-683380683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However, </a:t>
            </a:r>
            <a:r>
              <a:rPr lang="en-US" altLang="ko-KR" sz="2800" b="1" dirty="0">
                <a:solidFill>
                  <a:srgbClr val="7030A0"/>
                </a:solidFill>
              </a:rPr>
              <a:t>noise</a:t>
            </a:r>
            <a:r>
              <a:rPr lang="en-US" altLang="ko-KR" sz="2800" dirty="0"/>
              <a:t> </a:t>
            </a:r>
            <a:r>
              <a:rPr lang="en-US" altLang="ko-KR" sz="2800" dirty="0">
                <a:solidFill>
                  <a:srgbClr val="0070C0"/>
                </a:solidFill>
              </a:rPr>
              <a:t>affects</a:t>
            </a:r>
            <a:r>
              <a:rPr lang="en-US" altLang="ko-KR" sz="2800" dirty="0"/>
              <a:t> </a:t>
            </a:r>
            <a:r>
              <a:rPr lang="en-US" altLang="ko-KR" sz="2800" dirty="0">
                <a:solidFill>
                  <a:srgbClr val="7030A0"/>
                </a:solidFill>
              </a:rPr>
              <a:t>the constellation</a:t>
            </a:r>
            <a:r>
              <a:rPr lang="en-US" altLang="ko-KR" sz="2800" dirty="0"/>
              <a:t>.</a:t>
            </a:r>
          </a:p>
          <a:p>
            <a:pPr lvl="1"/>
            <a:r>
              <a:rPr lang="en-US" altLang="ko-KR" sz="2400" dirty="0"/>
              <a:t>If </a:t>
            </a:r>
            <a:r>
              <a:rPr lang="en-US" altLang="ko-KR" sz="2400" dirty="0">
                <a:solidFill>
                  <a:srgbClr val="FF0000"/>
                </a:solidFill>
              </a:rPr>
              <a:t>too</a:t>
            </a:r>
            <a:r>
              <a:rPr lang="en-US" altLang="ko-KR" sz="2400" dirty="0">
                <a:solidFill>
                  <a:srgbClr val="7030A0"/>
                </a:solidFill>
              </a:rPr>
              <a:t> much noise </a:t>
            </a:r>
            <a:r>
              <a:rPr lang="en-US" altLang="ko-KR" sz="2400" b="1" dirty="0">
                <a:solidFill>
                  <a:srgbClr val="0070C0"/>
                </a:solidFill>
              </a:rPr>
              <a:t>disrupts</a:t>
            </a:r>
            <a:r>
              <a:rPr lang="en-US" altLang="ko-KR" sz="2400" dirty="0"/>
              <a:t> </a:t>
            </a:r>
            <a:r>
              <a:rPr lang="en-US" altLang="ko-KR" sz="2400" dirty="0">
                <a:solidFill>
                  <a:srgbClr val="7030A0"/>
                </a:solidFill>
              </a:rPr>
              <a:t>the signaling</a:t>
            </a:r>
            <a:r>
              <a:rPr lang="en-US" altLang="ko-KR" sz="2400" dirty="0"/>
              <a:t>, then </a:t>
            </a:r>
            <a:r>
              <a:rPr lang="en-US" altLang="ko-KR" sz="2400" dirty="0">
                <a:solidFill>
                  <a:srgbClr val="7030A0"/>
                </a:solidFill>
              </a:rPr>
              <a:t>the receiver</a:t>
            </a:r>
            <a:r>
              <a:rPr lang="en-US" altLang="ko-KR" sz="2400" dirty="0"/>
              <a:t> </a:t>
            </a:r>
            <a:r>
              <a:rPr lang="en-US" altLang="ko-KR" sz="2400" dirty="0">
                <a:solidFill>
                  <a:srgbClr val="0070C0"/>
                </a:solidFill>
              </a:rPr>
              <a:t>will </a:t>
            </a:r>
            <a:r>
              <a:rPr lang="en-US" altLang="ko-KR" sz="2400" dirty="0">
                <a:solidFill>
                  <a:srgbClr val="FF0000"/>
                </a:solidFill>
              </a:rPr>
              <a:t>not</a:t>
            </a:r>
            <a:r>
              <a:rPr lang="en-US" altLang="ko-KR" sz="2400" dirty="0">
                <a:solidFill>
                  <a:srgbClr val="0070C0"/>
                </a:solidFill>
              </a:rPr>
              <a:t> be able to </a:t>
            </a:r>
            <a:r>
              <a:rPr lang="en-US" altLang="ko-KR" sz="2400" b="1" dirty="0">
                <a:solidFill>
                  <a:srgbClr val="0070C0"/>
                </a:solidFill>
              </a:rPr>
              <a:t>distinguish</a:t>
            </a:r>
            <a:r>
              <a:rPr lang="en-US" altLang="ko-KR" sz="2400" dirty="0">
                <a:solidFill>
                  <a:srgbClr val="0070C0"/>
                </a:solidFill>
              </a:rPr>
              <a:t> </a:t>
            </a:r>
            <a:r>
              <a:rPr lang="en-US" altLang="ko-KR" sz="2400" b="1" dirty="0">
                <a:solidFill>
                  <a:srgbClr val="0070C0"/>
                </a:solidFill>
              </a:rPr>
              <a:t>between</a:t>
            </a:r>
            <a:r>
              <a:rPr lang="en-US" altLang="ko-KR" sz="2400" dirty="0"/>
              <a:t> </a:t>
            </a:r>
            <a:r>
              <a:rPr lang="en-US" altLang="ko-KR" sz="2400" b="1" dirty="0">
                <a:solidFill>
                  <a:srgbClr val="7030A0"/>
                </a:solidFill>
              </a:rPr>
              <a:t>the correct point</a:t>
            </a:r>
            <a:r>
              <a:rPr lang="en-US" altLang="ko-KR" sz="2400" b="1" dirty="0"/>
              <a:t> </a:t>
            </a:r>
            <a:r>
              <a:rPr lang="en-US" altLang="ko-KR" sz="2400" dirty="0"/>
              <a:t>in the constellation </a:t>
            </a:r>
            <a:r>
              <a:rPr lang="en-US" altLang="ko-KR" sz="2400" b="1" dirty="0">
                <a:solidFill>
                  <a:srgbClr val="0070C0"/>
                </a:solidFill>
              </a:rPr>
              <a:t>and</a:t>
            </a:r>
            <a:r>
              <a:rPr lang="en-US" altLang="ko-KR" sz="2400" dirty="0"/>
              <a:t> </a:t>
            </a:r>
            <a:r>
              <a:rPr lang="en-US" altLang="ko-KR" sz="2400" b="1" dirty="0">
                <a:solidFill>
                  <a:srgbClr val="7030A0"/>
                </a:solidFill>
              </a:rPr>
              <a:t>neighboring (incorrect) points </a:t>
            </a:r>
            <a:r>
              <a:rPr lang="en-US" altLang="ko-KR" sz="2400" dirty="0"/>
              <a:t>in the constellation.</a:t>
            </a:r>
          </a:p>
          <a:p>
            <a:r>
              <a:rPr lang="en-US" altLang="ko-KR" sz="2800" dirty="0"/>
              <a:t>Attenuation </a:t>
            </a:r>
            <a:r>
              <a:rPr lang="en-US" altLang="ko-KR" sz="2800" dirty="0">
                <a:solidFill>
                  <a:srgbClr val="0070C0"/>
                </a:solidFill>
              </a:rPr>
              <a:t>also affects </a:t>
            </a:r>
            <a:r>
              <a:rPr lang="en-US" altLang="ko-KR" sz="2800" dirty="0">
                <a:solidFill>
                  <a:srgbClr val="7030A0"/>
                </a:solidFill>
              </a:rPr>
              <a:t>the constellation</a:t>
            </a:r>
            <a:r>
              <a:rPr lang="en-US" altLang="ko-KR" sz="2800" dirty="0"/>
              <a:t>, </a:t>
            </a:r>
            <a:r>
              <a:rPr lang="en-US" altLang="ko-KR" sz="2800" dirty="0">
                <a:solidFill>
                  <a:srgbClr val="0070C0"/>
                </a:solidFill>
              </a:rPr>
              <a:t>with</a:t>
            </a:r>
            <a:r>
              <a:rPr lang="en-US" altLang="ko-KR" sz="2800" dirty="0"/>
              <a:t> </a:t>
            </a:r>
            <a:r>
              <a:rPr lang="en-US" altLang="ko-KR" sz="2800" dirty="0">
                <a:solidFill>
                  <a:srgbClr val="7030A0"/>
                </a:solidFill>
              </a:rPr>
              <a:t>similar concerns</a:t>
            </a:r>
            <a:r>
              <a:rPr lang="en-US" altLang="ko-KR" sz="2800" dirty="0"/>
              <a:t>.</a:t>
            </a:r>
            <a:endParaRPr lang="ko-KR" altLang="en-US" sz="2800" dirty="0">
              <a:solidFill>
                <a:srgbClr val="7030A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EB2841C-F166-4F91-9083-1B77BEE5A6F9}"/>
              </a:ext>
            </a:extLst>
          </p:cNvPr>
          <p:cNvSpPr/>
          <p:nvPr/>
        </p:nvSpPr>
        <p:spPr>
          <a:xfrm>
            <a:off x="539552" y="6216392"/>
            <a:ext cx="2808312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" dirty="0">
                <a:hlinkClick r:id="rId2"/>
              </a:rPr>
              <a:t>https://www.iol.unh.edu/sites/default/files/knowledgebase/ge/pcs.pdf</a:t>
            </a:r>
            <a:endParaRPr lang="ko-KR" altLang="en-US" sz="600" dirty="0"/>
          </a:p>
        </p:txBody>
      </p:sp>
    </p:spTree>
    <p:extLst>
      <p:ext uri="{BB962C8B-B14F-4D97-AF65-F5344CB8AC3E}">
        <p14:creationId xmlns:p14="http://schemas.microsoft.com/office/powerpoint/2010/main" val="35283438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002AAD5-E34C-6866-C146-999F33D42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4175614"/>
            <a:ext cx="6336704" cy="213370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23A874C-5517-43EF-8706-BA13073D9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>
                <a:ea typeface="굴림" pitchFamily="50" charset="-127"/>
              </a:rPr>
              <a:t>Multilevel Coding</a:t>
            </a:r>
            <a:br>
              <a:rPr lang="en-US" altLang="ko-KR" dirty="0">
                <a:ea typeface="굴림" pitchFamily="50" charset="-127"/>
              </a:rPr>
            </a:br>
            <a:r>
              <a:rPr lang="en-US" altLang="ko-KR" dirty="0"/>
              <a:t>4D-PAM5 (Ethernet 1Gb/s)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A4350EB-3F69-46A3-A19E-6833806830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sz="2400" dirty="0"/>
                  <a:t>Increasing Symbol Distance</a:t>
                </a:r>
              </a:p>
              <a:p>
                <a:pPr lvl="1"/>
                <a:r>
                  <a:rPr lang="en-US" altLang="ko-KR" sz="2000" dirty="0"/>
                  <a:t>To combat this problem,  </a:t>
                </a:r>
                <a:r>
                  <a:rPr lang="en-US" altLang="ko-KR" sz="2000" dirty="0">
                    <a:solidFill>
                      <a:srgbClr val="0070C0"/>
                    </a:solidFill>
                  </a:rPr>
                  <a:t>limit</a:t>
                </a:r>
                <a:r>
                  <a:rPr lang="en-US" altLang="ko-KR" sz="2000" dirty="0"/>
                  <a:t> </a:t>
                </a:r>
                <a:r>
                  <a:rPr lang="en-US" altLang="ko-KR" sz="2000" b="1" dirty="0">
                    <a:solidFill>
                      <a:srgbClr val="7030A0"/>
                    </a:solidFill>
                  </a:rPr>
                  <a:t>the</a:t>
                </a:r>
                <a:r>
                  <a:rPr lang="en-US" altLang="ko-KR" sz="2000" dirty="0">
                    <a:solidFill>
                      <a:srgbClr val="7030A0"/>
                    </a:solidFill>
                  </a:rPr>
                  <a:t> </a:t>
                </a:r>
                <a:r>
                  <a:rPr lang="en-US" altLang="ko-KR" sz="2000" b="1" dirty="0">
                    <a:solidFill>
                      <a:srgbClr val="7030A0"/>
                    </a:solidFill>
                  </a:rPr>
                  <a:t>permissible</a:t>
                </a:r>
                <a:r>
                  <a:rPr lang="en-US" altLang="ko-KR" sz="2000" dirty="0">
                    <a:solidFill>
                      <a:srgbClr val="7030A0"/>
                    </a:solidFill>
                  </a:rPr>
                  <a:t> </a:t>
                </a:r>
                <a:r>
                  <a:rPr lang="en-US" altLang="ko-KR" sz="2000" b="1" dirty="0">
                    <a:solidFill>
                      <a:srgbClr val="7030A0"/>
                    </a:solidFill>
                  </a:rPr>
                  <a:t>combination</a:t>
                </a:r>
                <a:r>
                  <a:rPr lang="en-US" altLang="ko-KR" sz="2000" dirty="0">
                    <a:solidFill>
                      <a:srgbClr val="7030A0"/>
                    </a:solidFill>
                  </a:rPr>
                  <a:t> of symbols</a:t>
                </a:r>
                <a:r>
                  <a:rPr lang="en-US" altLang="ko-KR" sz="2000" dirty="0"/>
                  <a:t>. </a:t>
                </a:r>
              </a:p>
              <a:p>
                <a:pPr lvl="1"/>
                <a:r>
                  <a:rPr lang="en-US" altLang="ko-KR" sz="2000" dirty="0">
                    <a:solidFill>
                      <a:srgbClr val="7030A0"/>
                    </a:solidFill>
                  </a:rPr>
                  <a:t>The separation of “even” and “odd” points </a:t>
                </a:r>
                <a:r>
                  <a:rPr lang="en-US" altLang="ko-KR" sz="2000" dirty="0">
                    <a:solidFill>
                      <a:srgbClr val="0070C0"/>
                    </a:solidFill>
                  </a:rPr>
                  <a:t>has</a:t>
                </a:r>
                <a:r>
                  <a:rPr lang="en-US" altLang="ko-KR" sz="2000" dirty="0"/>
                  <a:t> </a:t>
                </a:r>
                <a:r>
                  <a:rPr lang="en-US" altLang="ko-KR" sz="2000" dirty="0">
                    <a:solidFill>
                      <a:srgbClr val="7030A0"/>
                    </a:solidFill>
                  </a:rPr>
                  <a:t>the effect of </a:t>
                </a:r>
                <a:r>
                  <a:rPr lang="en-US" altLang="ko-KR" sz="2000" b="1" dirty="0">
                    <a:solidFill>
                      <a:srgbClr val="7030A0"/>
                    </a:solidFill>
                  </a:rPr>
                  <a:t>increasing</a:t>
                </a:r>
                <a:r>
                  <a:rPr lang="en-US" altLang="ko-KR" sz="2000" dirty="0">
                    <a:solidFill>
                      <a:srgbClr val="7030A0"/>
                    </a:solidFill>
                  </a:rPr>
                  <a:t> </a:t>
                </a:r>
                <a:r>
                  <a:rPr lang="en-US" altLang="ko-KR" sz="2000" b="1" dirty="0">
                    <a:solidFill>
                      <a:srgbClr val="7030A0"/>
                    </a:solidFill>
                  </a:rPr>
                  <a:t>the minimum distance</a:t>
                </a:r>
                <a:r>
                  <a:rPr lang="en-US" altLang="ko-KR" sz="2000" b="1" dirty="0"/>
                  <a:t> </a:t>
                </a:r>
                <a:r>
                  <a:rPr lang="en-US" altLang="ko-KR" sz="2000" dirty="0">
                    <a:solidFill>
                      <a:srgbClr val="0070C0"/>
                    </a:solidFill>
                  </a:rPr>
                  <a:t>between</a:t>
                </a:r>
                <a:r>
                  <a:rPr lang="en-US" altLang="ko-KR" sz="2000" dirty="0"/>
                  <a:t> </a:t>
                </a:r>
                <a:r>
                  <a:rPr lang="en-US" altLang="ko-KR" sz="2000" b="1" dirty="0">
                    <a:solidFill>
                      <a:srgbClr val="7030A0"/>
                    </a:solidFill>
                  </a:rPr>
                  <a:t>the permissible transmit codes</a:t>
                </a:r>
                <a:r>
                  <a:rPr lang="en-US" altLang="ko-KR" sz="2000" dirty="0"/>
                  <a:t>. </a:t>
                </a:r>
              </a:p>
              <a:p>
                <a:pPr lvl="1"/>
                <a:r>
                  <a:rPr lang="en-US" altLang="ko-KR" sz="2000" dirty="0"/>
                  <a:t>The minimum squared distance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altLang="ko-KR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e>
                        </m:d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000" dirty="0"/>
                  <a:t>= 2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A4350EB-3F69-46A3-A19E-6833806830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3" t="-10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7EB2841C-F166-4F91-9083-1B77BEE5A6F9}"/>
              </a:ext>
            </a:extLst>
          </p:cNvPr>
          <p:cNvSpPr/>
          <p:nvPr/>
        </p:nvSpPr>
        <p:spPr>
          <a:xfrm>
            <a:off x="507780" y="6280519"/>
            <a:ext cx="2808312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" dirty="0">
                <a:hlinkClick r:id="rId4"/>
              </a:rPr>
              <a:t>https://www.iol.unh.edu/sites/default/files/knowledgebase/ge/pcs.pdf</a:t>
            </a:r>
            <a:endParaRPr lang="ko-KR" altLang="en-US" sz="6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701FCF5-5F8F-6B0E-22E4-3144CE057F6C}"/>
              </a:ext>
            </a:extLst>
          </p:cNvPr>
          <p:cNvCxnSpPr/>
          <p:nvPr/>
        </p:nvCxnSpPr>
        <p:spPr>
          <a:xfrm>
            <a:off x="1763688" y="5217038"/>
            <a:ext cx="238043" cy="0"/>
          </a:xfrm>
          <a:prstGeom prst="straightConnector1">
            <a:avLst/>
          </a:prstGeom>
          <a:ln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FD8DF02-D939-E212-B543-33F0AB860B2A}"/>
              </a:ext>
            </a:extLst>
          </p:cNvPr>
          <p:cNvSpPr txBox="1"/>
          <p:nvPr/>
        </p:nvSpPr>
        <p:spPr>
          <a:xfrm>
            <a:off x="1767920" y="4945660"/>
            <a:ext cx="288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</a:rPr>
              <a:t>1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909C0FE-49AF-A3B7-8863-5A6A3C2D88FD}"/>
              </a:ext>
            </a:extLst>
          </p:cNvPr>
          <p:cNvCxnSpPr>
            <a:cxnSpLocks/>
          </p:cNvCxnSpPr>
          <p:nvPr/>
        </p:nvCxnSpPr>
        <p:spPr>
          <a:xfrm>
            <a:off x="4067944" y="5292792"/>
            <a:ext cx="357065" cy="0"/>
          </a:xfrm>
          <a:prstGeom prst="straightConnector1">
            <a:avLst/>
          </a:prstGeom>
          <a:ln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AC6D701-9506-0D30-9990-7886A8555D08}"/>
              </a:ext>
            </a:extLst>
          </p:cNvPr>
          <p:cNvSpPr txBox="1"/>
          <p:nvPr/>
        </p:nvSpPr>
        <p:spPr>
          <a:xfrm>
            <a:off x="4180834" y="5034096"/>
            <a:ext cx="288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</a:rPr>
              <a:t>2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B7F9FCF-419B-1829-91BF-D1F9CA7FA66B}"/>
                  </a:ext>
                </a:extLst>
              </p:cNvPr>
              <p:cNvSpPr txBox="1"/>
              <p:nvPr/>
            </p:nvSpPr>
            <p:spPr>
              <a:xfrm>
                <a:off x="3820794" y="5341788"/>
                <a:ext cx="288032" cy="272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105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ko-KR" sz="105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ko-KR" altLang="en-US" sz="105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B7F9FCF-419B-1829-91BF-D1F9CA7FA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794" y="5341788"/>
                <a:ext cx="288032" cy="272960"/>
              </a:xfrm>
              <a:prstGeom prst="rect">
                <a:avLst/>
              </a:prstGeom>
              <a:blipFill>
                <a:blip r:embed="rId5"/>
                <a:stretch>
                  <a:fillRect r="-42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37A60F6-63AE-C98D-B528-333CB4A4F640}"/>
              </a:ext>
            </a:extLst>
          </p:cNvPr>
          <p:cNvCxnSpPr>
            <a:cxnSpLocks/>
          </p:cNvCxnSpPr>
          <p:nvPr/>
        </p:nvCxnSpPr>
        <p:spPr>
          <a:xfrm>
            <a:off x="4083493" y="5346744"/>
            <a:ext cx="144016" cy="136480"/>
          </a:xfrm>
          <a:prstGeom prst="straightConnector1">
            <a:avLst/>
          </a:prstGeom>
          <a:ln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5216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3A874C-5517-43EF-8706-BA13073D9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3600" dirty="0">
                <a:ea typeface="굴림" pitchFamily="50" charset="-127"/>
              </a:rPr>
              <a:t>Multilevel Coding</a:t>
            </a:r>
            <a:br>
              <a:rPr lang="en-US" altLang="ko-KR" sz="3600" dirty="0">
                <a:ea typeface="굴림" pitchFamily="50" charset="-127"/>
              </a:rPr>
            </a:br>
            <a:r>
              <a:rPr lang="en-US" altLang="ko-KR" sz="3600" dirty="0"/>
              <a:t>4D-PAM5 (Ethernet 1Gb/s)</a:t>
            </a:r>
            <a:endParaRPr lang="ko-KR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A4350EB-3F69-46A3-A19E-6833806830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ko-KR" sz="2800" dirty="0"/>
                  <a:t>It can be shown that </a:t>
                </a:r>
                <a:r>
                  <a:rPr lang="en-US" altLang="ko-KR" sz="2800" dirty="0">
                    <a:solidFill>
                      <a:srgbClr val="7030A0"/>
                    </a:solidFill>
                  </a:rPr>
                  <a:t>the minimum squared distance </a:t>
                </a:r>
                <a:r>
                  <a:rPr lang="en-US" altLang="ko-KR" sz="2800" dirty="0">
                    <a:solidFill>
                      <a:srgbClr val="0070C0"/>
                    </a:solidFill>
                  </a:rPr>
                  <a:t>between</a:t>
                </a:r>
                <a:r>
                  <a:rPr lang="en-US" altLang="ko-KR" sz="2800" dirty="0"/>
                  <a:t> </a:t>
                </a:r>
                <a:r>
                  <a:rPr lang="en-US" altLang="ko-KR" sz="2800" dirty="0">
                    <a:solidFill>
                      <a:srgbClr val="7030A0"/>
                    </a:solidFill>
                  </a:rPr>
                  <a:t>any two points </a:t>
                </a:r>
                <a:r>
                  <a:rPr lang="en-US" altLang="ko-KR" sz="2800" dirty="0">
                    <a:solidFill>
                      <a:srgbClr val="0070C0"/>
                    </a:solidFill>
                  </a:rPr>
                  <a:t>in</a:t>
                </a:r>
                <a:r>
                  <a:rPr lang="en-US" altLang="ko-KR" sz="2800" dirty="0"/>
                  <a:t> </a:t>
                </a:r>
                <a:r>
                  <a:rPr lang="en-US" altLang="ko-KR" sz="2800" dirty="0">
                    <a:solidFill>
                      <a:srgbClr val="7030A0"/>
                    </a:solidFill>
                  </a:rPr>
                  <a:t>a sublattice (a subset) </a:t>
                </a:r>
                <a:r>
                  <a:rPr lang="en-US" altLang="ko-KR" sz="2800" dirty="0">
                    <a:solidFill>
                      <a:srgbClr val="0070C0"/>
                    </a:solidFill>
                  </a:rPr>
                  <a:t>is</a:t>
                </a:r>
                <a:r>
                  <a:rPr lang="en-US" altLang="ko-KR" sz="2800" dirty="0"/>
                  <a:t> </a:t>
                </a:r>
                <a:r>
                  <a:rPr lang="en-US" altLang="ko-KR" sz="2800" b="1" dirty="0">
                    <a:solidFill>
                      <a:srgbClr val="7030A0"/>
                    </a:solidFill>
                  </a:rPr>
                  <a:t>at least 4</a:t>
                </a:r>
                <a:r>
                  <a:rPr lang="en-US" altLang="ko-KR" sz="2800" dirty="0"/>
                  <a:t>.</a:t>
                </a:r>
              </a:p>
              <a:p>
                <a:r>
                  <a:rPr lang="en-US" altLang="ko-KR" sz="2800" dirty="0"/>
                  <a:t>Example</a:t>
                </a:r>
              </a:p>
              <a:p>
                <a:pPr lvl="1"/>
                <a:r>
                  <a:rPr lang="en-US" altLang="ko-KR" sz="2000" dirty="0"/>
                  <a:t>D4:  XYYX + YXXY</a:t>
                </a:r>
              </a:p>
              <a:p>
                <a:pPr lvl="1"/>
                <a:r>
                  <a:rPr lang="en-US" altLang="ko-KR" sz="2000" dirty="0"/>
                  <a:t>Pick  +1(X),-2 (Y),+2 (Y),-1 (X) and 0 (Y),-1(X),+1(X),0 (Y)</a:t>
                </a:r>
              </a:p>
              <a:p>
                <a:pPr lvl="1"/>
                <a:r>
                  <a:rPr lang="en-US" altLang="ko-KR" sz="2000" dirty="0">
                    <a:solidFill>
                      <a:srgbClr val="7030A0"/>
                    </a:solidFill>
                  </a:rPr>
                  <a:t>The minimum squared distance: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+1−0</m:t>
                            </m:r>
                          </m:e>
                        </m:d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(−1)</m:t>
                            </m:r>
                          </m:e>
                        </m:d>
                      </m:e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16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2−(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1)</m:t>
                            </m:r>
                          </m:e>
                        </m:d>
                      </m:e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16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600" dirty="0"/>
                  <a:t>= 1+1+1+1=4</a:t>
                </a:r>
              </a:p>
              <a:p>
                <a:pPr lvl="1"/>
                <a:r>
                  <a:rPr lang="en-US" altLang="ko-KR" sz="2000" dirty="0"/>
                  <a:t>D0: XXXX + YYYY</a:t>
                </a:r>
              </a:p>
              <a:p>
                <a:pPr lvl="1"/>
                <a:r>
                  <a:rPr lang="en-US" altLang="ko-KR" sz="2000" dirty="0"/>
                  <a:t>Pick -2, -2, 0, -2 and 0,0,-2,0</a:t>
                </a:r>
              </a:p>
              <a:p>
                <a:pPr lvl="1"/>
                <a:r>
                  <a:rPr lang="en-US" altLang="ko-KR" sz="2000" dirty="0">
                    <a:solidFill>
                      <a:srgbClr val="7030A0"/>
                    </a:solidFill>
                  </a:rPr>
                  <a:t>The minimum squared distance: </a:t>
                </a:r>
                <a:endParaRPr lang="en-US" altLang="ko-KR" sz="200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16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e>
                      <m:sup>
                        <m:r>
                          <a:rPr lang="en-US" altLang="ko-KR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1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sz="1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1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e>
                      <m:sup>
                        <m:r>
                          <a:rPr lang="en-US" altLang="ko-KR" sz="1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1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sz="1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1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e>
                      <m:sup>
                        <m:r>
                          <a:rPr lang="en-US" altLang="ko-KR" sz="1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ko-KR" sz="1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ko-KR" sz="1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e>
                      <m:sup>
                        <m:r>
                          <a:rPr lang="en-US" altLang="ko-KR" sz="1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16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altLang="ko-KR" sz="1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×4=16</m:t>
                    </m:r>
                  </m:oMath>
                </a14:m>
                <a:endParaRPr lang="en-US" altLang="ko-KR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A4350EB-3F69-46A3-A19E-6833806830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>
            <a:extLst>
              <a:ext uri="{FF2B5EF4-FFF2-40B4-BE49-F238E27FC236}">
                <a16:creationId xmlns:a16="http://schemas.microsoft.com/office/drawing/2014/main" id="{186E5117-1A42-5C93-5DEB-0EAF78152822}"/>
              </a:ext>
            </a:extLst>
          </p:cNvPr>
          <p:cNvSpPr/>
          <p:nvPr/>
        </p:nvSpPr>
        <p:spPr>
          <a:xfrm>
            <a:off x="507780" y="6280519"/>
            <a:ext cx="2808312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" dirty="0">
                <a:hlinkClick r:id="rId3"/>
              </a:rPr>
              <a:t>https://www.iol.unh.edu/sites/default/files/knowledgebase/ge/pcs.pdf</a:t>
            </a:r>
            <a:endParaRPr lang="ko-KR" altLang="en-US" sz="600" dirty="0"/>
          </a:p>
        </p:txBody>
      </p:sp>
    </p:spTree>
    <p:extLst>
      <p:ext uri="{BB962C8B-B14F-4D97-AF65-F5344CB8AC3E}">
        <p14:creationId xmlns:p14="http://schemas.microsoft.com/office/powerpoint/2010/main" val="21953991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2800" dirty="0">
                <a:ea typeface="굴림" pitchFamily="50" charset="-127"/>
              </a:rPr>
              <a:t>Multilevel Coding</a:t>
            </a:r>
            <a:br>
              <a:rPr lang="en-US" altLang="ko-KR" sz="2800" dirty="0">
                <a:ea typeface="굴림" pitchFamily="50" charset="-127"/>
              </a:rPr>
            </a:br>
            <a:r>
              <a:rPr lang="en-US" altLang="ko-KR" sz="2800" dirty="0"/>
              <a:t>4D-PAM5 (Ethernet 1Gb/s)</a:t>
            </a:r>
            <a:br>
              <a:rPr lang="en-US" altLang="ko-KR" sz="2800" dirty="0"/>
            </a:br>
            <a:r>
              <a:rPr lang="en-NZ" altLang="ko-KR" sz="2800" dirty="0"/>
              <a:t>Trellis Encoder</a:t>
            </a:r>
            <a:endParaRPr lang="ko-KR" altLang="en-US" sz="2800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16833"/>
            <a:ext cx="6632614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오른쪽 중괄호 3"/>
          <p:cNvSpPr/>
          <p:nvPr/>
        </p:nvSpPr>
        <p:spPr>
          <a:xfrm>
            <a:off x="7020272" y="3933056"/>
            <a:ext cx="216024" cy="8640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중괄호 4"/>
          <p:cNvSpPr/>
          <p:nvPr/>
        </p:nvSpPr>
        <p:spPr>
          <a:xfrm>
            <a:off x="7020272" y="2204864"/>
            <a:ext cx="288032" cy="15841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308304" y="3975447"/>
                <a:ext cx="1040606" cy="946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Subset</a:t>
                </a:r>
              </a:p>
              <a:p>
                <a:r>
                  <a:rPr lang="en-US" altLang="ko-KR" dirty="0"/>
                  <a:t>Selector</a:t>
                </a:r>
              </a:p>
              <a:p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dirty="0"/>
                  <a:t>= 8)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3975447"/>
                <a:ext cx="1040606" cy="946991"/>
              </a:xfrm>
              <a:prstGeom prst="rect">
                <a:avLst/>
              </a:prstGeom>
              <a:blipFill>
                <a:blip r:embed="rId3"/>
                <a:stretch>
                  <a:fillRect l="-5263" t="-3226" r="-2339" b="-70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272300" y="2205522"/>
                <a:ext cx="126014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Point selector within the subset</a:t>
                </a:r>
              </a:p>
              <a:p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ko-KR" dirty="0"/>
                  <a:t>= 64)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300" y="2205522"/>
                <a:ext cx="1260140" cy="1477328"/>
              </a:xfrm>
              <a:prstGeom prst="rect">
                <a:avLst/>
              </a:prstGeom>
              <a:blipFill>
                <a:blip r:embed="rId4"/>
                <a:stretch>
                  <a:fillRect l="-4348" t="-2479" r="-6763" b="-57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/>
          <p:cNvSpPr/>
          <p:nvPr/>
        </p:nvSpPr>
        <p:spPr>
          <a:xfrm>
            <a:off x="1490259" y="5301208"/>
            <a:ext cx="48364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altLang="ko-KR" sz="1400" dirty="0"/>
              <a:t>Encoder: Trellis-Coded Modulation [TCM] (a kind of BCC)</a:t>
            </a:r>
          </a:p>
          <a:p>
            <a:r>
              <a:rPr lang="en-NZ" altLang="ko-KR" sz="1400" dirty="0"/>
              <a:t>Decoder: Viterbi Algorithm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1475656" y="4437112"/>
            <a:ext cx="4896544" cy="804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61CBCC-B513-6DD8-605D-599C40D9F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192" y="287975"/>
            <a:ext cx="1872208" cy="161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12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Sine Wave</a:t>
            </a:r>
            <a:br>
              <a:rPr lang="en-US" altLang="ko-KR" dirty="0"/>
            </a:br>
            <a:r>
              <a:rPr lang="en-US" altLang="ko-KR" dirty="0"/>
              <a:t>A, f=1/T, </a:t>
            </a:r>
            <a:r>
              <a:rPr kumimoji="1" lang="en-US" altLang="ko-KR" dirty="0">
                <a:sym typeface="Symbol" pitchFamily="-110" charset="2"/>
              </a:rPr>
              <a:t>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988840"/>
            <a:ext cx="1747045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72816"/>
            <a:ext cx="5730737" cy="4188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673730" y="5635406"/>
                <a:ext cx="62350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ko-KR" sz="1100" i="1" smtClean="0">
                          <a:latin typeface="Cambria Math"/>
                          <a:ea typeface="Cambria Math"/>
                        </a:rPr>
                        <m:t>∅</m:t>
                      </m:r>
                      <m:r>
                        <a:rPr lang="en-US" altLang="ko-KR" sz="1100" b="0" i="1" smtClean="0">
                          <a:latin typeface="Cambria Math"/>
                          <a:ea typeface="Cambria Math"/>
                        </a:rPr>
                        <m:t>= </m:t>
                      </m:r>
                      <m:r>
                        <a:rPr lang="el-GR" altLang="ko-KR" sz="1100" i="1" smtClean="0"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ko-KR" altLang="en-US" sz="11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730" y="5635406"/>
                <a:ext cx="623504" cy="2616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615220" y="4221088"/>
                <a:ext cx="74052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ko-KR" sz="1100" i="1" smtClean="0">
                          <a:latin typeface="Cambria Math"/>
                          <a:ea typeface="Cambria Math"/>
                        </a:rPr>
                        <m:t>∅</m:t>
                      </m:r>
                      <m:r>
                        <a:rPr lang="en-US" altLang="ko-KR" sz="11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l-GR" altLang="ko-KR" sz="1100" i="1" smtClean="0">
                          <a:latin typeface="Cambria Math"/>
                        </a:rPr>
                        <m:t>𝜋</m:t>
                      </m:r>
                      <m:r>
                        <a:rPr lang="en-US" altLang="ko-KR" sz="1100" b="0" i="1" smtClean="0">
                          <a:latin typeface="Cambria Math"/>
                        </a:rPr>
                        <m:t>/2</m:t>
                      </m:r>
                    </m:oMath>
                  </m:oMathPara>
                </a14:m>
                <a:endParaRPr lang="ko-KR" altLang="en-US" sz="11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220" y="4221088"/>
                <a:ext cx="740524" cy="261610"/>
              </a:xfrm>
              <a:prstGeom prst="rect">
                <a:avLst/>
              </a:prstGeom>
              <a:blipFill rotWithShape="1">
                <a:blip r:embed="rId5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24361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B3A4DC-43EB-957F-7E66-A06391F08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2800" dirty="0">
                <a:ea typeface="굴림" pitchFamily="50" charset="-127"/>
              </a:rPr>
              <a:t>Multilevel Coding</a:t>
            </a:r>
            <a:br>
              <a:rPr lang="en-US" altLang="ko-KR" sz="2800" dirty="0">
                <a:ea typeface="굴림" pitchFamily="50" charset="-127"/>
              </a:rPr>
            </a:br>
            <a:r>
              <a:rPr lang="en-US" altLang="ko-KR" sz="2800" dirty="0"/>
              <a:t>4D-PAM5 (Ethernet 1Gb/s)</a:t>
            </a:r>
            <a:br>
              <a:rPr lang="en-US" altLang="ko-KR" sz="2800" dirty="0"/>
            </a:br>
            <a:r>
              <a:rPr lang="en-NZ" altLang="ko-KR" sz="2800" dirty="0"/>
              <a:t>The 1000BASE-T Convolutional Encoder</a:t>
            </a:r>
            <a:endParaRPr lang="ko-KR" altLang="en-US" sz="28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8FF098C-CE9D-6DFD-AA5E-403B17E931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400" y="2204864"/>
            <a:ext cx="8229600" cy="314098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12B9FA-02A9-135E-4B57-A5F4691944E6}"/>
              </a:ext>
            </a:extLst>
          </p:cNvPr>
          <p:cNvSpPr txBox="1"/>
          <p:nvPr/>
        </p:nvSpPr>
        <p:spPr>
          <a:xfrm>
            <a:off x="1696054" y="5417861"/>
            <a:ext cx="5792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IEEE 802.3-2022 40.3.1.3.4 Generation of bits </a:t>
            </a:r>
            <a:r>
              <a:rPr lang="en-US" altLang="ko-KR" dirty="0" err="1"/>
              <a:t>Sdn</a:t>
            </a:r>
            <a:r>
              <a:rPr lang="en-US" altLang="ko-KR" dirty="0"/>
              <a:t>[8:0]</a:t>
            </a:r>
          </a:p>
          <a:p>
            <a:r>
              <a:rPr lang="en-US" altLang="ko-KR" dirty="0"/>
              <a:t>- The figure taken from the reference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A9BF6F-58DC-4019-FB3F-3359FD3F2E37}"/>
              </a:ext>
            </a:extLst>
          </p:cNvPr>
          <p:cNvSpPr/>
          <p:nvPr/>
        </p:nvSpPr>
        <p:spPr>
          <a:xfrm>
            <a:off x="827584" y="6237312"/>
            <a:ext cx="2808312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" dirty="0">
                <a:hlinkClick r:id="rId3"/>
              </a:rPr>
              <a:t>https://www.iol.unh.edu/sites/default/files/knowledgebase/ge/pcs.pdf</a:t>
            </a:r>
            <a:endParaRPr lang="ko-KR" altLang="en-US" sz="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EFC61E-046B-E54A-C988-AEB4AC6541F4}"/>
              </a:ext>
            </a:extLst>
          </p:cNvPr>
          <p:cNvSpPr txBox="1"/>
          <p:nvPr/>
        </p:nvSpPr>
        <p:spPr>
          <a:xfrm>
            <a:off x="1936500" y="2276872"/>
            <a:ext cx="7344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Enabled(1)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42396240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B3A4DC-43EB-957F-7E66-A06391F08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2800" dirty="0">
                <a:ea typeface="굴림" pitchFamily="50" charset="-127"/>
              </a:rPr>
              <a:t>Multilevel Coding</a:t>
            </a:r>
            <a:br>
              <a:rPr lang="en-US" altLang="ko-KR" sz="2800" dirty="0">
                <a:ea typeface="굴림" pitchFamily="50" charset="-127"/>
              </a:rPr>
            </a:br>
            <a:r>
              <a:rPr lang="en-US" altLang="ko-KR" sz="2800" dirty="0"/>
              <a:t>4D-PAM5 (Ethernet 1Gb/s)</a:t>
            </a:r>
            <a:br>
              <a:rPr lang="en-US" altLang="ko-KR" sz="2800" dirty="0"/>
            </a:br>
            <a:r>
              <a:rPr lang="en-NZ" altLang="ko-KR" sz="2800" dirty="0"/>
              <a:t>The Trellis Structure of the encoder</a:t>
            </a:r>
            <a:endParaRPr lang="ko-KR" altLang="en-US" sz="28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A9BF6F-58DC-4019-FB3F-3359FD3F2E37}"/>
              </a:ext>
            </a:extLst>
          </p:cNvPr>
          <p:cNvSpPr/>
          <p:nvPr/>
        </p:nvSpPr>
        <p:spPr>
          <a:xfrm>
            <a:off x="467544" y="6113284"/>
            <a:ext cx="2808312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" dirty="0">
                <a:hlinkClick r:id="rId2"/>
              </a:rPr>
              <a:t>https://www.iol.unh.edu/sites/default/files/knowledgebase/ge/pcs.pdf</a:t>
            </a:r>
            <a:endParaRPr lang="ko-KR" altLang="en-US" sz="600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AAB204B8-0FDC-7104-F144-C3ED5A7A03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90976" y="1881554"/>
            <a:ext cx="3754462" cy="4049168"/>
          </a:xfr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1778950-99EB-C87F-5BF1-6373A7642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001" y="1484784"/>
            <a:ext cx="4876305" cy="3967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938324-5B03-4746-C2F3-5C65FD7EF32E}"/>
              </a:ext>
            </a:extLst>
          </p:cNvPr>
          <p:cNvSpPr txBox="1"/>
          <p:nvPr/>
        </p:nvSpPr>
        <p:spPr>
          <a:xfrm>
            <a:off x="2993544" y="1836835"/>
            <a:ext cx="9375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err="1">
                <a:solidFill>
                  <a:srgbClr val="FF0000"/>
                </a:solidFill>
              </a:rPr>
              <a:t>Sdn</a:t>
            </a:r>
            <a:r>
              <a:rPr lang="en-US" altLang="ko-KR" sz="900" dirty="0">
                <a:solidFill>
                  <a:srgbClr val="FF0000"/>
                </a:solidFill>
              </a:rPr>
              <a:t>[6..7]=00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4D6092-B384-B4F8-CA63-37322AE7AF35}"/>
              </a:ext>
            </a:extLst>
          </p:cNvPr>
          <p:cNvSpPr txBox="1"/>
          <p:nvPr/>
        </p:nvSpPr>
        <p:spPr>
          <a:xfrm>
            <a:off x="3554376" y="2076071"/>
            <a:ext cx="9375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err="1">
                <a:solidFill>
                  <a:srgbClr val="FF0000"/>
                </a:solidFill>
              </a:rPr>
              <a:t>Sdn</a:t>
            </a:r>
            <a:r>
              <a:rPr lang="en-US" altLang="ko-KR" sz="900" dirty="0">
                <a:solidFill>
                  <a:srgbClr val="FF0000"/>
                </a:solidFill>
              </a:rPr>
              <a:t>[6..7]=01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52DD17-DFF8-0BC5-AF1F-1A2703BCAB64}"/>
              </a:ext>
            </a:extLst>
          </p:cNvPr>
          <p:cNvSpPr txBox="1"/>
          <p:nvPr/>
        </p:nvSpPr>
        <p:spPr>
          <a:xfrm>
            <a:off x="3817357" y="2335357"/>
            <a:ext cx="9375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err="1">
                <a:solidFill>
                  <a:srgbClr val="FF0000"/>
                </a:solidFill>
              </a:rPr>
              <a:t>Sdn</a:t>
            </a:r>
            <a:r>
              <a:rPr lang="en-US" altLang="ko-KR" sz="900" dirty="0">
                <a:solidFill>
                  <a:srgbClr val="FF0000"/>
                </a:solidFill>
              </a:rPr>
              <a:t>[6..7]=10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A3F869-CC18-3B4D-5BE0-D97166BB8FC7}"/>
              </a:ext>
            </a:extLst>
          </p:cNvPr>
          <p:cNvSpPr txBox="1"/>
          <p:nvPr/>
        </p:nvSpPr>
        <p:spPr>
          <a:xfrm>
            <a:off x="2963456" y="2506792"/>
            <a:ext cx="9375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err="1">
                <a:solidFill>
                  <a:srgbClr val="FF0000"/>
                </a:solidFill>
              </a:rPr>
              <a:t>Sdn</a:t>
            </a:r>
            <a:r>
              <a:rPr lang="en-US" altLang="ko-KR" sz="900" dirty="0">
                <a:solidFill>
                  <a:srgbClr val="FF0000"/>
                </a:solidFill>
              </a:rPr>
              <a:t>[6..7]=11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28FCF4-9A25-D85A-69A8-144479ECB7CA}"/>
              </a:ext>
            </a:extLst>
          </p:cNvPr>
          <p:cNvSpPr txBox="1"/>
          <p:nvPr/>
        </p:nvSpPr>
        <p:spPr>
          <a:xfrm>
            <a:off x="1482864" y="1891405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CSn</a:t>
            </a:r>
            <a:r>
              <a:rPr lang="en-US" altLang="ko-KR" dirty="0"/>
              <a:t>[0..2]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8C19F5D-7584-D5DA-1094-2B6D4387D893}"/>
                  </a:ext>
                </a:extLst>
              </p:cNvPr>
              <p:cNvSpPr txBox="1"/>
              <p:nvPr/>
            </p:nvSpPr>
            <p:spPr>
              <a:xfrm>
                <a:off x="6245438" y="1910120"/>
                <a:ext cx="2224520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altLang="ko-KR" sz="1000" dirty="0"/>
              </a:p>
              <a:p>
                <a:r>
                  <a:rPr lang="en-US" altLang="ko-KR" sz="1000" dirty="0"/>
                  <a:t>Before</a:t>
                </a:r>
              </a:p>
              <a:p>
                <a:r>
                  <a:rPr lang="en-US" altLang="ko-KR" sz="1000" dirty="0" err="1"/>
                  <a:t>CSn</a:t>
                </a:r>
                <a:r>
                  <a:rPr lang="en-US" altLang="ko-KR" sz="1000" dirty="0"/>
                  <a:t>[0..2]=000</a:t>
                </a:r>
                <a:endParaRPr lang="ko-KR" altLang="en-US" sz="1000" dirty="0"/>
              </a:p>
              <a:p>
                <a:r>
                  <a:rPr lang="en-US" altLang="ko-KR" sz="1000" dirty="0"/>
                  <a:t>Input: </a:t>
                </a:r>
                <a:r>
                  <a:rPr lang="en-US" altLang="ko-KR" sz="1000" dirty="0" err="1"/>
                  <a:t>Sdn</a:t>
                </a:r>
                <a:r>
                  <a:rPr lang="en-US" altLang="ko-KR" sz="1000" dirty="0"/>
                  <a:t>[6..7] = 01</a:t>
                </a:r>
              </a:p>
              <a:p>
                <a:r>
                  <a:rPr lang="en-US" altLang="ko-KR" sz="1000" dirty="0" err="1"/>
                  <a:t>CSn</a:t>
                </a:r>
                <a:r>
                  <a:rPr lang="en-US" altLang="ko-KR" sz="1000" dirty="0"/>
                  <a:t>[1] = </a:t>
                </a:r>
                <a:r>
                  <a:rPr lang="en-US" altLang="ko-KR" sz="1000" dirty="0" err="1"/>
                  <a:t>CSn</a:t>
                </a:r>
                <a:r>
                  <a:rPr lang="en-US" altLang="ko-KR" sz="1000" dirty="0"/>
                  <a:t>[0]</a:t>
                </a:r>
                <a14:m>
                  <m:oMath xmlns:m="http://schemas.openxmlformats.org/officeDocument/2006/math">
                    <m:r>
                      <a:rPr lang="en-US" altLang="ko-KR" sz="1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altLang="ko-KR" sz="1000" dirty="0" err="1"/>
                  <a:t>Sdn</a:t>
                </a:r>
                <a:r>
                  <a:rPr lang="en-US" altLang="ko-KR" sz="1000" dirty="0"/>
                  <a:t>[6]= </a:t>
                </a:r>
                <a14:m>
                  <m:oMath xmlns:m="http://schemas.openxmlformats.org/officeDocument/2006/math">
                    <m:r>
                      <a:rPr lang="en-US" altLang="ko-KR" sz="1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altLang="ko-KR" sz="1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ko-KR" sz="1000" dirty="0"/>
                  <a:t>=0</a:t>
                </a:r>
              </a:p>
              <a:p>
                <a:r>
                  <a:rPr lang="en-US" altLang="ko-KR" sz="1000" dirty="0" err="1"/>
                  <a:t>CSn</a:t>
                </a:r>
                <a:r>
                  <a:rPr lang="en-US" altLang="ko-KR" sz="1000" dirty="0"/>
                  <a:t>[2] = </a:t>
                </a:r>
                <a:r>
                  <a:rPr lang="en-US" altLang="ko-KR" sz="1000" dirty="0" err="1"/>
                  <a:t>CSn</a:t>
                </a:r>
                <a:r>
                  <a:rPr lang="en-US" altLang="ko-KR" sz="1000" dirty="0"/>
                  <a:t>[1]</a:t>
                </a:r>
                <a14:m>
                  <m:oMath xmlns:m="http://schemas.openxmlformats.org/officeDocument/2006/math">
                    <m:r>
                      <a:rPr lang="en-US" altLang="ko-KR" sz="1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altLang="ko-KR" sz="1000" dirty="0" err="1"/>
                  <a:t>Sdn</a:t>
                </a:r>
                <a:r>
                  <a:rPr lang="en-US" altLang="ko-KR" sz="1000" dirty="0"/>
                  <a:t>[7]= </a:t>
                </a:r>
                <a14:m>
                  <m:oMath xmlns:m="http://schemas.openxmlformats.org/officeDocument/2006/math">
                    <m:r>
                      <a:rPr lang="en-US" altLang="ko-KR" sz="1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altLang="ko-KR" sz="1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ko-KR" sz="1000" dirty="0"/>
                  <a:t>=1</a:t>
                </a:r>
              </a:p>
              <a:p>
                <a:r>
                  <a:rPr lang="en-US" altLang="ko-KR" sz="1000" dirty="0"/>
                  <a:t>After</a:t>
                </a:r>
              </a:p>
              <a:p>
                <a:r>
                  <a:rPr lang="en-US" altLang="ko-KR" sz="1000" dirty="0" err="1"/>
                  <a:t>CSn</a:t>
                </a:r>
                <a:r>
                  <a:rPr lang="en-US" altLang="ko-KR" sz="1000" dirty="0"/>
                  <a:t>[0..2]=001</a:t>
                </a:r>
                <a:endParaRPr lang="ko-KR" altLang="en-US" sz="1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8C19F5D-7584-D5DA-1094-2B6D4387D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438" y="1910120"/>
                <a:ext cx="2224520" cy="1323439"/>
              </a:xfrm>
              <a:prstGeom prst="rect">
                <a:avLst/>
              </a:prstGeom>
              <a:blipFill>
                <a:blip r:embed="rId5"/>
                <a:stretch>
                  <a:fillRect b="-13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CC2B1D9-FAA2-4727-A3FD-486A3A1C3491}"/>
              </a:ext>
            </a:extLst>
          </p:cNvPr>
          <p:cNvCxnSpPr>
            <a:cxnSpLocks/>
          </p:cNvCxnSpPr>
          <p:nvPr/>
        </p:nvCxnSpPr>
        <p:spPr>
          <a:xfrm>
            <a:off x="4360478" y="2216671"/>
            <a:ext cx="1884960" cy="176523"/>
          </a:xfrm>
          <a:prstGeom prst="straightConnector1">
            <a:avLst/>
          </a:prstGeom>
          <a:ln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0312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CFD1E-BE04-0BB0-D68F-B5B13BB20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sz="4400" dirty="0">
                <a:ea typeface="굴림" pitchFamily="50" charset="-127"/>
              </a:rPr>
              <a:t>Multilevel Coding</a:t>
            </a:r>
            <a:br>
              <a:rPr lang="en-US" altLang="ko-KR" sz="4400" dirty="0">
                <a:ea typeface="굴림" pitchFamily="50" charset="-127"/>
              </a:rPr>
            </a:br>
            <a:r>
              <a:rPr lang="en-US" altLang="ko-KR" sz="4400" dirty="0"/>
              <a:t>4D-PAM5 (Ethernet 1Gb/s)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0CCB8C-24ED-D238-B45F-DA62723D1170}"/>
              </a:ext>
            </a:extLst>
          </p:cNvPr>
          <p:cNvSpPr txBox="1"/>
          <p:nvPr/>
        </p:nvSpPr>
        <p:spPr>
          <a:xfrm>
            <a:off x="2123728" y="6181756"/>
            <a:ext cx="61206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IEEE 802.3-2022 Table 40–1—Bit-to-symbol mapping (even subsets)</a:t>
            </a:r>
            <a:endParaRPr lang="ko-KR" altLang="en-US" sz="1400" dirty="0"/>
          </a:p>
        </p:txBody>
      </p:sp>
      <p:pic>
        <p:nvPicPr>
          <p:cNvPr id="16" name="내용 개체 틀 15">
            <a:extLst>
              <a:ext uri="{FF2B5EF4-FFF2-40B4-BE49-F238E27FC236}">
                <a16:creationId xmlns:a16="http://schemas.microsoft.com/office/drawing/2014/main" id="{049B6353-B3B9-120A-DC35-3C3DF04D6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6016" y="1523726"/>
            <a:ext cx="3456384" cy="465326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2CACB99-5C72-A063-0D90-E8F743D38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515144"/>
            <a:ext cx="3565518" cy="465016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C5D1E85-59B1-3A1E-987F-7FC5A8EA0154}"/>
              </a:ext>
            </a:extLst>
          </p:cNvPr>
          <p:cNvSpPr/>
          <p:nvPr/>
        </p:nvSpPr>
        <p:spPr>
          <a:xfrm>
            <a:off x="6871493" y="3846759"/>
            <a:ext cx="648072" cy="14401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EF94E69-F071-8AD5-5788-A2281EECCD10}"/>
              </a:ext>
            </a:extLst>
          </p:cNvPr>
          <p:cNvSpPr/>
          <p:nvPr/>
        </p:nvSpPr>
        <p:spPr>
          <a:xfrm>
            <a:off x="3194322" y="2079900"/>
            <a:ext cx="648072" cy="14401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1048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CFD1E-BE04-0BB0-D68F-B5B13BB20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sz="4400" dirty="0">
                <a:ea typeface="굴림" pitchFamily="50" charset="-127"/>
              </a:rPr>
              <a:t>Multilevel Coding</a:t>
            </a:r>
            <a:br>
              <a:rPr lang="en-US" altLang="ko-KR" sz="4400" dirty="0">
                <a:ea typeface="굴림" pitchFamily="50" charset="-127"/>
              </a:rPr>
            </a:br>
            <a:r>
              <a:rPr lang="en-US" altLang="ko-KR" sz="4400" dirty="0"/>
              <a:t>4D-PAM5 (Ethernet 1Gb/s)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0CCB8C-24ED-D238-B45F-DA62723D1170}"/>
              </a:ext>
            </a:extLst>
          </p:cNvPr>
          <p:cNvSpPr txBox="1"/>
          <p:nvPr/>
        </p:nvSpPr>
        <p:spPr>
          <a:xfrm>
            <a:off x="755576" y="5975227"/>
            <a:ext cx="66247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IEEE 802.3-2022 Table 40–1—Bit-to-symbol mapping (even subsets) (continued)</a:t>
            </a:r>
            <a:endParaRPr lang="ko-KR" altLang="en-US" sz="1400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6A151CD-C801-4314-4877-F8A984926A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1680" y="1449264"/>
            <a:ext cx="3369369" cy="45259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EBE295-D5D5-32E9-C745-694B1BC9B581}"/>
              </a:ext>
            </a:extLst>
          </p:cNvPr>
          <p:cNvSpPr txBox="1"/>
          <p:nvPr/>
        </p:nvSpPr>
        <p:spPr>
          <a:xfrm>
            <a:off x="5508104" y="1674674"/>
            <a:ext cx="26642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7030A0"/>
                </a:solidFill>
              </a:rPr>
              <a:t>Code (2’s</a:t>
            </a:r>
            <a:r>
              <a:rPr lang="ko-KR" altLang="en-US" sz="1200" dirty="0">
                <a:solidFill>
                  <a:srgbClr val="7030A0"/>
                </a:solidFill>
              </a:rPr>
              <a:t> </a:t>
            </a:r>
            <a:r>
              <a:rPr lang="en-US" altLang="ko-KR" sz="1200" dirty="0">
                <a:solidFill>
                  <a:srgbClr val="7030A0"/>
                </a:solidFill>
              </a:rPr>
              <a:t>complements)</a:t>
            </a:r>
          </a:p>
          <a:p>
            <a:r>
              <a:rPr lang="en-US" altLang="ko-KR" sz="1200" dirty="0"/>
              <a:t>010 (+2)</a:t>
            </a:r>
          </a:p>
          <a:p>
            <a:r>
              <a:rPr lang="en-US" altLang="ko-KR" sz="1200" dirty="0"/>
              <a:t>001 (+1)</a:t>
            </a:r>
          </a:p>
          <a:p>
            <a:r>
              <a:rPr lang="en-US" altLang="ko-KR" sz="1200" dirty="0"/>
              <a:t>000 (0)</a:t>
            </a:r>
          </a:p>
          <a:p>
            <a:r>
              <a:rPr lang="en-US" altLang="ko-KR" sz="1200" dirty="0"/>
              <a:t>111 (-1)</a:t>
            </a:r>
          </a:p>
          <a:p>
            <a:r>
              <a:rPr lang="en-US" altLang="ko-KR" sz="1200" dirty="0"/>
              <a:t>110 (-2)</a:t>
            </a:r>
          </a:p>
          <a:p>
            <a:endParaRPr lang="en-US" altLang="ko-KR" sz="1200" dirty="0"/>
          </a:p>
          <a:p>
            <a:r>
              <a:rPr lang="en-US" altLang="ko-KR" sz="1200" dirty="0"/>
              <a:t>Coded output</a:t>
            </a:r>
          </a:p>
          <a:p>
            <a:r>
              <a:rPr lang="en-US" altLang="ko-KR" sz="1200" dirty="0"/>
              <a:t>(-2,-2,-2,+2)→(110 110 110 010)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999336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sz="4400" dirty="0">
                <a:ea typeface="굴림" pitchFamily="50" charset="-127"/>
              </a:rPr>
              <a:t>Multilevel Coding</a:t>
            </a:r>
            <a:br>
              <a:rPr lang="en-US" altLang="ko-KR" sz="4400" dirty="0">
                <a:ea typeface="굴림" pitchFamily="50" charset="-127"/>
              </a:rPr>
            </a:br>
            <a:r>
              <a:rPr lang="en-US" altLang="ko-KR" sz="4400" dirty="0"/>
              <a:t>4D-PAM5 (Ethernet 1Gb/s)</a:t>
            </a:r>
            <a:endParaRPr lang="ko-KR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07641"/>
            <a:ext cx="8229600" cy="246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835696" y="2115278"/>
            <a:ext cx="3888432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27584" y="3143714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m=8bits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3060805" y="3064781"/>
            <a:ext cx="143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m+r</a:t>
            </a:r>
            <a:r>
              <a:rPr lang="en-US" altLang="ko-KR" sz="1200" dirty="0"/>
              <a:t>=8bits+1bit</a:t>
            </a:r>
          </a:p>
          <a:p>
            <a:r>
              <a:rPr lang="en-US" altLang="ko-KR" sz="1200" dirty="0"/>
              <a:t>r=TCM bit (parity)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932040" y="3059019"/>
            <a:ext cx="29370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/>
              <a:t>Pn</a:t>
            </a:r>
            <a:r>
              <a:rPr lang="en-US" altLang="ko-KR" sz="1100" dirty="0"/>
              <a:t>= 4*(3bits); 3bits for PAM5</a:t>
            </a:r>
          </a:p>
          <a:p>
            <a:r>
              <a:rPr lang="en-US" altLang="ko-KR" sz="1100" dirty="0"/>
              <a:t>- 3bits indicates one of { </a:t>
            </a:r>
            <a:r>
              <a:rPr lang="en-US" altLang="ko-KR" sz="1100" dirty="0">
                <a:solidFill>
                  <a:srgbClr val="FF0000"/>
                </a:solidFill>
              </a:rPr>
              <a:t>-2</a:t>
            </a:r>
            <a:r>
              <a:rPr lang="en-US" altLang="ko-KR" sz="1100" dirty="0"/>
              <a:t>, -1,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  <a:r>
              <a:rPr lang="en-US" altLang="ko-KR" sz="1100" dirty="0"/>
              <a:t>, +1, </a:t>
            </a:r>
            <a:r>
              <a:rPr lang="en-US" altLang="ko-KR" sz="1100" dirty="0">
                <a:solidFill>
                  <a:srgbClr val="FF0000"/>
                </a:solidFill>
              </a:rPr>
              <a:t>+2</a:t>
            </a:r>
            <a:r>
              <a:rPr lang="en-US" altLang="ko-KR" sz="1100" dirty="0"/>
              <a:t> 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24128" y="3419678"/>
            <a:ext cx="31378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B0F0"/>
                </a:solidFill>
              </a:rPr>
              <a:t>4 channels  (125Mbaud) = 4 X 125Mbaud</a:t>
            </a:r>
            <a:endParaRPr lang="ko-KR" altLang="en-US" sz="1200" dirty="0">
              <a:solidFill>
                <a:srgbClr val="00B0F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9592" y="1700808"/>
            <a:ext cx="8951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256 states</a:t>
            </a:r>
            <a:endParaRPr lang="ko-KR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419872" y="1423843"/>
                <a:ext cx="535249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/>
                  <a:t>512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altLang="ko-KR" sz="1200" dirty="0"/>
                  <a:t>) states = </a:t>
                </a:r>
                <a:r>
                  <a:rPr lang="en-US" altLang="ko-KR" sz="1200" dirty="0" err="1"/>
                  <a:t>sd</a:t>
                </a:r>
                <a:r>
                  <a:rPr lang="en-US" altLang="ko-KR" sz="1200" dirty="0"/>
                  <a:t>[6..8] x </a:t>
                </a:r>
                <a:r>
                  <a:rPr lang="en-US" altLang="ko-KR" sz="1200" dirty="0" err="1"/>
                  <a:t>sd</a:t>
                </a:r>
                <a:r>
                  <a:rPr lang="en-US" altLang="ko-KR" sz="1200" dirty="0"/>
                  <a:t>[0..5]= 8 x 64 = </a:t>
                </a:r>
                <a:r>
                  <a:rPr lang="en-US" altLang="ko-KR" sz="1200" dirty="0">
                    <a:solidFill>
                      <a:srgbClr val="FFC000"/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12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sz="1200" dirty="0">
                    <a:solidFill>
                      <a:srgbClr val="FFC000"/>
                    </a:solidFill>
                  </a:rPr>
                  <a:t>) subgroups x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12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ko-KR" sz="1200" dirty="0">
                    <a:solidFill>
                      <a:srgbClr val="FFC000"/>
                    </a:solidFill>
                  </a:rPr>
                  <a:t>) points</a:t>
                </a:r>
                <a:endParaRPr lang="en-US" altLang="ko-KR" sz="1200" dirty="0"/>
              </a:p>
              <a:p>
                <a:r>
                  <a:rPr lang="en-US" altLang="ko-KR" sz="1200" dirty="0"/>
                  <a:t>Each state is represented by 12bits (4*3bits): 9bits→12bits</a:t>
                </a:r>
              </a:p>
              <a:p>
                <a:r>
                  <a:rPr lang="en-US" altLang="ko-KR" sz="1200" dirty="0"/>
                  <a:t>– Only 512 valid codes among 4096 codes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1423843"/>
                <a:ext cx="5352491" cy="646331"/>
              </a:xfrm>
              <a:prstGeom prst="rect">
                <a:avLst/>
              </a:prstGeom>
              <a:blipFill>
                <a:blip r:embed="rId3"/>
                <a:stretch>
                  <a:fillRect t="-1887" b="-66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23528" y="4911513"/>
                <a:ext cx="7465057" cy="9324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7030A0"/>
                    </a:solidFill>
                  </a:rPr>
                  <a:t>Each selected point (12bits) </a:t>
                </a:r>
                <a:r>
                  <a:rPr lang="en-US" altLang="ko-KR" sz="1600" dirty="0">
                    <a:solidFill>
                      <a:srgbClr val="0070C0"/>
                    </a:solidFill>
                  </a:rPr>
                  <a:t>is mapped to </a:t>
                </a:r>
                <a:r>
                  <a:rPr lang="en-US" altLang="ko-KR" sz="1600" b="1" dirty="0">
                    <a:solidFill>
                      <a:srgbClr val="FF0000"/>
                    </a:solidFill>
                  </a:rPr>
                  <a:t>four</a:t>
                </a:r>
                <a:r>
                  <a:rPr lang="en-US" altLang="ko-KR" sz="1600" b="1" dirty="0"/>
                  <a:t> </a:t>
                </a:r>
                <a:r>
                  <a:rPr lang="en-US" altLang="ko-KR" sz="1600" b="1" dirty="0">
                    <a:solidFill>
                      <a:srgbClr val="7030A0"/>
                    </a:solidFill>
                  </a:rPr>
                  <a:t>3 bits outputs </a:t>
                </a:r>
                <a:r>
                  <a:rPr lang="en-US" altLang="ko-KR" sz="1600" b="1" dirty="0">
                    <a:solidFill>
                      <a:srgbClr val="0070C0"/>
                    </a:solidFill>
                  </a:rPr>
                  <a:t>for</a:t>
                </a:r>
                <a:r>
                  <a:rPr lang="en-US" altLang="ko-KR" sz="1600" dirty="0"/>
                  <a:t> </a:t>
                </a:r>
                <a:r>
                  <a:rPr lang="en-US" altLang="ko-KR" sz="1600" b="1" dirty="0">
                    <a:solidFill>
                      <a:srgbClr val="7030A0"/>
                    </a:solidFill>
                  </a:rPr>
                  <a:t>four wire</a:t>
                </a:r>
              </a:p>
              <a:p>
                <a:r>
                  <a:rPr lang="en-US" altLang="ko-KR" sz="1600" dirty="0"/>
                  <a:t>R=1Gbps, r=8bits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per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4symbols= 2bits per 1symbol per channel,</a:t>
                </a:r>
                <a:r>
                  <a:rPr lang="ko-KR" altLang="en-US" sz="1600" dirty="0"/>
                  <a:t> </a:t>
                </a:r>
                <a:endParaRPr lang="en-US" altLang="ko-KR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𝑝𝑒𝑟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𝑐h𝑎𝑛𝑛𝑒𝑙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∗256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𝑀𝑏𝑝𝑠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=125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𝑀𝑏𝑎𝑢𝑑</m:t>
                    </m:r>
                  </m:oMath>
                </a14:m>
                <a:r>
                  <a:rPr lang="en-US" altLang="ko-KR" sz="1600" dirty="0"/>
                  <a:t>; 1000BASE-T (1GBASE-T)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4911513"/>
                <a:ext cx="7465057" cy="932435"/>
              </a:xfrm>
              <a:prstGeom prst="rect">
                <a:avLst/>
              </a:prstGeom>
              <a:blipFill>
                <a:blip r:embed="rId4"/>
                <a:stretch>
                  <a:fillRect l="-408" t="-1961" b="-13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D2BED6A-3778-23A2-9027-86942312459B}"/>
              </a:ext>
            </a:extLst>
          </p:cNvPr>
          <p:cNvSpPr txBox="1"/>
          <p:nvPr/>
        </p:nvSpPr>
        <p:spPr>
          <a:xfrm>
            <a:off x="3419872" y="4575267"/>
            <a:ext cx="50405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8bits←(Viterbi Decoder)←9bits←(Constellation </a:t>
            </a:r>
            <a:r>
              <a:rPr lang="en-US" altLang="ko-KR" sz="1200" dirty="0" err="1"/>
              <a:t>Demapper</a:t>
            </a:r>
            <a:r>
              <a:rPr lang="en-US" altLang="ko-KR" sz="1200" dirty="0"/>
              <a:t>) ←12bits</a:t>
            </a:r>
            <a:endParaRPr lang="ko-KR" altLang="en-US" sz="1200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CB04AFE-9CEE-A4A9-1DB0-DC5011F50003}"/>
              </a:ext>
            </a:extLst>
          </p:cNvPr>
          <p:cNvCxnSpPr>
            <a:cxnSpLocks/>
          </p:cNvCxnSpPr>
          <p:nvPr/>
        </p:nvCxnSpPr>
        <p:spPr>
          <a:xfrm flipH="1">
            <a:off x="5580112" y="4221088"/>
            <a:ext cx="2880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88E9DC5-ABC7-BB0B-CBA7-3575341983EE}"/>
              </a:ext>
            </a:extLst>
          </p:cNvPr>
          <p:cNvCxnSpPr>
            <a:cxnSpLocks/>
          </p:cNvCxnSpPr>
          <p:nvPr/>
        </p:nvCxnSpPr>
        <p:spPr>
          <a:xfrm flipH="1">
            <a:off x="5724128" y="3768565"/>
            <a:ext cx="432048" cy="3135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F5A1D5D-BF4D-49DC-EFC1-8C9063E0D782}"/>
              </a:ext>
            </a:extLst>
          </p:cNvPr>
          <p:cNvCxnSpPr>
            <a:cxnSpLocks/>
          </p:cNvCxnSpPr>
          <p:nvPr/>
        </p:nvCxnSpPr>
        <p:spPr>
          <a:xfrm>
            <a:off x="5724128" y="3717807"/>
            <a:ext cx="504056" cy="3800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70FC9EC-3A39-DED8-D32A-D2E377485415}"/>
              </a:ext>
            </a:extLst>
          </p:cNvPr>
          <p:cNvCxnSpPr>
            <a:cxnSpLocks/>
          </p:cNvCxnSpPr>
          <p:nvPr/>
        </p:nvCxnSpPr>
        <p:spPr>
          <a:xfrm flipH="1">
            <a:off x="5997759" y="4227363"/>
            <a:ext cx="31683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A806095-F425-E10C-E7A0-3A812EB4F735}"/>
              </a:ext>
            </a:extLst>
          </p:cNvPr>
          <p:cNvSpPr txBox="1"/>
          <p:nvPr/>
        </p:nvSpPr>
        <p:spPr>
          <a:xfrm>
            <a:off x="5868145" y="4066986"/>
            <a:ext cx="144016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D9D09DC-9A60-A78A-0701-6A5A28EC9026}"/>
                  </a:ext>
                </a:extLst>
              </p:cNvPr>
              <p:cNvSpPr txBox="1"/>
              <p:nvPr/>
            </p:nvSpPr>
            <p:spPr>
              <a:xfrm>
                <a:off x="6096117" y="4483481"/>
                <a:ext cx="150362" cy="142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ko-KR" altLang="en-US" sz="9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sz="9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9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sz="9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ko-KR" altLang="en-US" sz="9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D9D09DC-9A60-A78A-0701-6A5A28EC9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117" y="4483481"/>
                <a:ext cx="150362" cy="142731"/>
              </a:xfrm>
              <a:prstGeom prst="rect">
                <a:avLst/>
              </a:prstGeom>
              <a:blipFill>
                <a:blip r:embed="rId5"/>
                <a:stretch>
                  <a:fillRect l="-16000" t="-20833" r="-36000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AA77CD5-27E6-0787-8759-534EDC7A6F11}"/>
                  </a:ext>
                </a:extLst>
              </p:cNvPr>
              <p:cNvSpPr txBox="1"/>
              <p:nvPr/>
            </p:nvSpPr>
            <p:spPr>
              <a:xfrm>
                <a:off x="5557544" y="4495565"/>
                <a:ext cx="33316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ko-KR" sz="9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9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en-US" altLang="ko-KR" sz="9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en-US" altLang="ko-KR" sz="9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9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ko-KR" altLang="en-US" sz="9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AA77CD5-27E6-0787-8759-534EDC7A6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544" y="4495565"/>
                <a:ext cx="333168" cy="138499"/>
              </a:xfrm>
              <a:prstGeom prst="rect">
                <a:avLst/>
              </a:prstGeom>
              <a:blipFill>
                <a:blip r:embed="rId6"/>
                <a:stretch>
                  <a:fillRect l="-3704" t="-8696" r="-51852" b="-4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17493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Input Data Randomization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1. Scrambling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8723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Input Data Conversion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/>
              <a:t>Problem</a:t>
            </a:r>
          </a:p>
          <a:p>
            <a:pPr lvl="1"/>
            <a:r>
              <a:rPr lang="en-US" altLang="ko-KR" dirty="0"/>
              <a:t>Transparency</a:t>
            </a:r>
          </a:p>
          <a:p>
            <a:pPr lvl="2"/>
            <a:r>
              <a:rPr lang="en-US" altLang="ko-KR" dirty="0"/>
              <a:t>Any arbitrary symbol pattern can be transmitted and received</a:t>
            </a:r>
          </a:p>
          <a:p>
            <a:pPr lvl="2"/>
            <a:r>
              <a:rPr lang="en-US" altLang="ko-KR" dirty="0"/>
              <a:t>00000000….. or 11111111….</a:t>
            </a:r>
          </a:p>
          <a:p>
            <a:pPr lvl="1"/>
            <a:r>
              <a:rPr lang="en-US" altLang="ko-KR" dirty="0"/>
              <a:t>DC component</a:t>
            </a:r>
          </a:p>
          <a:p>
            <a:pPr lvl="2"/>
            <a:r>
              <a:rPr lang="en-US" altLang="ko-KR" dirty="0"/>
              <a:t>Long term Disparity (Running disparity)</a:t>
            </a:r>
          </a:p>
          <a:p>
            <a:pPr lvl="1"/>
            <a:r>
              <a:rPr lang="en-US" altLang="ko-KR" dirty="0"/>
              <a:t>Baseline wander</a:t>
            </a:r>
          </a:p>
          <a:p>
            <a:pPr lvl="2"/>
            <a:r>
              <a:rPr lang="en-US" altLang="ko-KR" dirty="0"/>
              <a:t>Short term Disparity</a:t>
            </a:r>
          </a:p>
          <a:p>
            <a:r>
              <a:rPr lang="en-US" altLang="ko-KR" dirty="0"/>
              <a:t>Solution</a:t>
            </a:r>
          </a:p>
          <a:p>
            <a:pPr lvl="1"/>
            <a:r>
              <a:rPr lang="en-US" altLang="ko-KR" dirty="0"/>
              <a:t>Input data conversion or randomization</a:t>
            </a:r>
          </a:p>
          <a:p>
            <a:pPr lvl="2"/>
            <a:r>
              <a:rPr lang="en-US" altLang="ko-KR" dirty="0"/>
              <a:t>Running Disparity (RD) to be (near) zero</a:t>
            </a:r>
          </a:p>
          <a:p>
            <a:pPr lvl="3"/>
            <a:r>
              <a:rPr lang="en-US" altLang="ko-KR" dirty="0"/>
              <a:t>the running total of the disparity of all previously transmitted bits</a:t>
            </a:r>
            <a:r>
              <a:rPr lang="ko-KR" altLang="en-US" dirty="0"/>
              <a:t> </a:t>
            </a:r>
            <a:endParaRPr lang="en-US" altLang="ko-KR" dirty="0"/>
          </a:p>
          <a:p>
            <a:pPr lvl="3"/>
            <a:r>
              <a:rPr lang="en-US" altLang="ko-KR" dirty="0"/>
              <a:t>The difference</a:t>
            </a:r>
            <a:r>
              <a:rPr lang="ko-KR" altLang="en-US" dirty="0"/>
              <a:t> </a:t>
            </a:r>
            <a:r>
              <a:rPr lang="en-US" altLang="ko-KR" dirty="0"/>
              <a:t>between</a:t>
            </a:r>
            <a:r>
              <a:rPr lang="ko-KR" altLang="en-US" dirty="0"/>
              <a:t> </a:t>
            </a:r>
            <a:r>
              <a:rPr lang="en-US" altLang="ko-KR" dirty="0"/>
              <a:t>the number of Ones</a:t>
            </a:r>
            <a:r>
              <a:rPr lang="ko-KR" altLang="en-US" dirty="0"/>
              <a:t> </a:t>
            </a:r>
            <a:r>
              <a:rPr lang="en-US" altLang="ko-KR" dirty="0"/>
              <a:t>and</a:t>
            </a:r>
            <a:r>
              <a:rPr lang="ko-KR" altLang="en-US" dirty="0"/>
              <a:t> </a:t>
            </a:r>
            <a:r>
              <a:rPr lang="en-US" altLang="ko-KR" dirty="0"/>
              <a:t>the number of Zeros in a data</a:t>
            </a:r>
          </a:p>
          <a:p>
            <a:pPr lvl="2"/>
            <a:r>
              <a:rPr lang="en-US" altLang="ko-KR" dirty="0"/>
              <a:t>Distribution of Ones and Zeros to be even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17161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Input Data Conversion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ko-KR" dirty="0"/>
                  <a:t>Code Mapping</a:t>
                </a:r>
              </a:p>
              <a:p>
                <a:pPr lvl="1"/>
                <a:r>
                  <a:rPr lang="en-US" altLang="ko-KR" dirty="0"/>
                  <a:t>Block Code : m-to-n bits mapping</a:t>
                </a:r>
              </a:p>
              <a:p>
                <a:r>
                  <a:rPr lang="en-US" altLang="ko-KR" dirty="0"/>
                  <a:t>Substitution of pre-defined input pattern</a:t>
                </a:r>
              </a:p>
              <a:p>
                <a:pPr lvl="1"/>
                <a:r>
                  <a:rPr lang="en-US" altLang="ko-KR" dirty="0"/>
                  <a:t>Replacing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continuous zeros (8/4) to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pre-defined pattern</a:t>
                </a:r>
              </a:p>
              <a:p>
                <a:r>
                  <a:rPr lang="en-US" altLang="ko-KR" dirty="0"/>
                  <a:t>Scrambling</a:t>
                </a:r>
              </a:p>
              <a:p>
                <a:pPr lvl="1"/>
                <a:r>
                  <a:rPr lang="en-US" altLang="ko-KR" dirty="0"/>
                  <a:t>Pseudo-random generator</a:t>
                </a:r>
              </a:p>
              <a:p>
                <a:pPr lvl="2"/>
                <a:r>
                  <a:rPr lang="en-US" altLang="ko-KR" dirty="0"/>
                  <a:t>a linear feedback shift register (LFSR)</a:t>
                </a:r>
              </a:p>
              <a:p>
                <a:pPr lvl="3"/>
                <a:r>
                  <a:rPr lang="en-US" altLang="ko-KR" dirty="0"/>
                  <a:t>An LFSR of ‘n’ elements will </a:t>
                </a:r>
                <a:r>
                  <a:rPr lang="en-US" altLang="ko-KR" b="1" dirty="0"/>
                  <a:t>identically</a:t>
                </a:r>
                <a:r>
                  <a:rPr lang="en-US" altLang="ko-KR" dirty="0"/>
                  <a:t> </a:t>
                </a:r>
                <a:r>
                  <a:rPr lang="en-US" altLang="ko-KR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repeat</a:t>
                </a:r>
                <a:r>
                  <a:rPr lang="en-US" altLang="ko-KR" dirty="0"/>
                  <a:t> its output </a:t>
                </a:r>
                <a:r>
                  <a:rPr lang="en-US" altLang="ko-KR" b="1" dirty="0"/>
                  <a:t>every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 smtClean="0">
                            <a:latin typeface="Cambria Math"/>
                          </a:rPr>
                          <m:t>𝟐</m:t>
                        </m:r>
                      </m:e>
                      <m:sup>
                        <m:r>
                          <a:rPr lang="en-US" altLang="ko-KR" b="1" i="1" smtClean="0">
                            <a:latin typeface="Cambria Math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altLang="ko-KR" b="1" dirty="0"/>
                  <a:t>-1 outputs</a:t>
                </a:r>
                <a:endParaRPr lang="ko-KR" altLang="en-US" b="1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2965" r="-3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63995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Code Mapping : Block Coding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Block coding </a:t>
            </a:r>
          </a:p>
          <a:p>
            <a:pPr lvl="1"/>
            <a:r>
              <a:rPr lang="en-US" altLang="ko-KR" dirty="0">
                <a:ea typeface="굴림" pitchFamily="50" charset="-127"/>
              </a:rPr>
              <a:t>adding the redundancy to ensure synchronization and to provide some kind of inherent error detecting</a:t>
            </a:r>
          </a:p>
          <a:p>
            <a:pPr lvl="2"/>
            <a:endParaRPr lang="en-US" altLang="ko-KR" dirty="0">
              <a:ea typeface="굴림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1" y="3861047"/>
            <a:ext cx="8308975" cy="140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74266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Input Data Conversion</a:t>
            </a:r>
            <a:br>
              <a:rPr lang="en-US" altLang="ko-KR" dirty="0"/>
            </a:br>
            <a:r>
              <a:rPr lang="en-US" altLang="ko-KR" dirty="0"/>
              <a:t>Block Coding : 4B5B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57200" y="1600200"/>
            <a:ext cx="6131024" cy="452596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4B5B maps groups of 4 bits (</a:t>
            </a:r>
            <a:r>
              <a:rPr lang="en-US" altLang="ko-KR" sz="2400" dirty="0" err="1"/>
              <a:t>quadbits</a:t>
            </a:r>
            <a:r>
              <a:rPr lang="en-US" altLang="ko-KR" sz="2400" dirty="0"/>
              <a:t>) onto groups of 5 bits, with a minimum density of 1 bits in the output</a:t>
            </a:r>
          </a:p>
          <a:p>
            <a:pPr lvl="1"/>
            <a:r>
              <a:rPr lang="en-US" altLang="ko-KR" sz="2000" dirty="0"/>
              <a:t>each block of 4 consecutive bits an equivalent word of 5 bits</a:t>
            </a:r>
          </a:p>
          <a:p>
            <a:pPr lvl="1"/>
            <a:r>
              <a:rPr lang="en-US" altLang="ko-KR" sz="2000" dirty="0"/>
              <a:t>5 bit words are </a:t>
            </a:r>
            <a:r>
              <a:rPr lang="en-US" altLang="ko-KR" sz="2000" b="1" dirty="0"/>
              <a:t>pre-determined</a:t>
            </a:r>
            <a:r>
              <a:rPr lang="en-US" altLang="ko-KR" sz="2000" dirty="0"/>
              <a:t> in a dictionary and </a:t>
            </a:r>
          </a:p>
          <a:p>
            <a:pPr lvl="1"/>
            <a:r>
              <a:rPr lang="en-US" altLang="ko-KR" sz="2000" dirty="0"/>
              <a:t>they are chosen to ensure that there will be </a:t>
            </a:r>
            <a:r>
              <a:rPr lang="en-US" altLang="ko-KR" sz="2000" b="1" dirty="0"/>
              <a:t>at least two transitions per block of bits</a:t>
            </a:r>
          </a:p>
          <a:p>
            <a:pPr lvl="1"/>
            <a:endParaRPr lang="ko-KR" altLang="en-US" sz="20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752" y="1556792"/>
            <a:ext cx="1733312" cy="4430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557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Wave Length and Bit Length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ko-KR" dirty="0">
                    <a:latin typeface="Times New Roman" pitchFamily="18" charset="0"/>
                    <a:ea typeface="굴림" pitchFamily="50" charset="-127"/>
                  </a:rPr>
                  <a:t>the wavelength (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  <a:ea typeface="굴림" pitchFamily="50" charset="-127"/>
                      </a:rPr>
                      <m:t>𝜆</m:t>
                    </m:r>
                    <m:r>
                      <a:rPr lang="en-US" altLang="ko-KR" b="0" i="1" smtClean="0">
                        <a:latin typeface="Cambria Math"/>
                        <a:ea typeface="굴림" pitchFamily="50" charset="-127"/>
                      </a:rPr>
                      <m:t>)</m:t>
                    </m:r>
                  </m:oMath>
                </a14:m>
                <a:endParaRPr lang="en-US" altLang="ko-KR" dirty="0">
                  <a:latin typeface="Times New Roman" pitchFamily="18" charset="0"/>
                  <a:ea typeface="굴림" pitchFamily="50" charset="-127"/>
                </a:endParaRPr>
              </a:p>
              <a:p>
                <a:pPr lvl="1"/>
                <a:r>
                  <a:rPr lang="en-US" altLang="ko-KR" dirty="0">
                    <a:latin typeface="Times New Roman" pitchFamily="18" charset="0"/>
                    <a:ea typeface="굴림" pitchFamily="50" charset="-127"/>
                  </a:rPr>
                  <a:t>the distance one cycle occupies on the transmission medium</a:t>
                </a:r>
              </a:p>
              <a:p>
                <a:pPr lvl="1"/>
                <a:r>
                  <a:rPr lang="en-US" altLang="ko-KR" dirty="0">
                    <a:latin typeface="Times New Roman" pitchFamily="18" charset="0"/>
                    <a:ea typeface="굴림" pitchFamily="50" charset="-127"/>
                  </a:rPr>
                  <a:t>Propagation speed x Period (c*T = c/f)</a:t>
                </a:r>
              </a:p>
              <a:p>
                <a:r>
                  <a:rPr lang="en-US" altLang="ko-KR" dirty="0">
                    <a:latin typeface="Times New Roman" pitchFamily="18" charset="0"/>
                    <a:ea typeface="굴림" pitchFamily="50" charset="-127"/>
                  </a:rPr>
                  <a:t>The bit length</a:t>
                </a:r>
              </a:p>
              <a:p>
                <a:pPr lvl="1"/>
                <a:r>
                  <a:rPr lang="en-US" altLang="ko-KR" dirty="0">
                    <a:latin typeface="Times New Roman" pitchFamily="18" charset="0"/>
                    <a:ea typeface="굴림" pitchFamily="50" charset="-127"/>
                  </a:rPr>
                  <a:t>the distance one bit occupies on the transmission medium</a:t>
                </a:r>
              </a:p>
              <a:p>
                <a:pPr lvl="1"/>
                <a:r>
                  <a:rPr lang="en-US" altLang="ko-KR" dirty="0">
                    <a:latin typeface="Times New Roman" pitchFamily="18" charset="0"/>
                    <a:ea typeface="굴림" pitchFamily="50" charset="-127"/>
                  </a:rPr>
                  <a:t>Propagation speed x Bit duration</a:t>
                </a:r>
              </a:p>
              <a:p>
                <a:pPr lvl="2"/>
                <a:r>
                  <a:rPr lang="en-US" altLang="ko-KR" dirty="0">
                    <a:latin typeface="Times New Roman" pitchFamily="18" charset="0"/>
                    <a:ea typeface="굴림" pitchFamily="50" charset="-127"/>
                  </a:rPr>
                  <a:t>Electron propagation speed = 2/3 * c;  c = 3x10^8 m/s</a:t>
                </a:r>
              </a:p>
              <a:p>
                <a:pPr lvl="2"/>
                <a:r>
                  <a:rPr lang="en-US" altLang="ko-KR" dirty="0">
                    <a:latin typeface="Times New Roman" pitchFamily="18" charset="0"/>
                    <a:ea typeface="굴림" pitchFamily="50" charset="-127"/>
                  </a:rPr>
                  <a:t>Bit duration = 1/N sec/bit; N = bit rate (bits/sec; bps)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2965" b="-28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58880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Block Coding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996952"/>
            <a:ext cx="8255000" cy="173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4B5B encoder with NRZ-I (Polar NZR-M) line coder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31640" y="5229200"/>
            <a:ext cx="1451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100BASE-TX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97030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Input Data Conversion</a:t>
            </a:r>
            <a:br>
              <a:rPr lang="en-US" altLang="ko-KR" dirty="0"/>
            </a:br>
            <a:r>
              <a:rPr lang="en-US" altLang="ko-KR" dirty="0"/>
              <a:t>Block Coding : 8B10B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b="1" dirty="0"/>
              <a:t>8b/10b</a:t>
            </a:r>
            <a:r>
              <a:rPr lang="en-US" altLang="ko-KR" dirty="0"/>
              <a:t> maps 8-bit words to 10-bit symbols to achieve </a:t>
            </a:r>
            <a:r>
              <a:rPr lang="en-US" altLang="ko-KR" b="1" dirty="0"/>
              <a:t>DC-balance</a:t>
            </a:r>
            <a:r>
              <a:rPr lang="en-US" altLang="ko-KR" dirty="0"/>
              <a:t> and bounded disparity, and yet provide enough state changes to allow reasonable </a:t>
            </a:r>
            <a:r>
              <a:rPr lang="en-US" altLang="ko-KR" b="1" dirty="0"/>
              <a:t>clock recovery</a:t>
            </a:r>
          </a:p>
          <a:p>
            <a:pPr lvl="1"/>
            <a:r>
              <a:rPr lang="en-US" altLang="ko-KR" dirty="0"/>
              <a:t>the difference between the counts of ones and zeros in a string of </a:t>
            </a:r>
            <a:r>
              <a:rPr lang="en-US" altLang="ko-KR" i="1" dirty="0"/>
              <a:t>at least</a:t>
            </a:r>
            <a:r>
              <a:rPr lang="en-US" altLang="ko-KR" dirty="0"/>
              <a:t> 20 bits is no more than two, and </a:t>
            </a:r>
          </a:p>
          <a:p>
            <a:pPr lvl="1"/>
            <a:r>
              <a:rPr lang="en-US" altLang="ko-KR" dirty="0"/>
              <a:t>there are not more than five ones or zeros in a row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373048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Input Data Conversion</a:t>
            </a:r>
            <a:br>
              <a:rPr lang="en-US" altLang="ko-KR" dirty="0"/>
            </a:br>
            <a:r>
              <a:rPr lang="en-US" altLang="ko-KR" dirty="0"/>
              <a:t>Block Coding : 8B10B</a:t>
            </a:r>
            <a:endParaRPr lang="ko-KR" alt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519388"/>
            <a:ext cx="3312368" cy="1233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094724" y="2276872"/>
            <a:ext cx="792088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5B/6B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94724" y="1556792"/>
            <a:ext cx="7920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3B/4B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868310" y="2996952"/>
            <a:ext cx="2160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868310" y="2852936"/>
            <a:ext cx="2160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862346" y="2708920"/>
            <a:ext cx="2160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862346" y="2564904"/>
            <a:ext cx="2160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878700" y="2420888"/>
            <a:ext cx="2160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878700" y="1988840"/>
            <a:ext cx="2160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1886812" y="3068960"/>
            <a:ext cx="2160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1881617" y="2924944"/>
            <a:ext cx="2160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1870458" y="2780928"/>
            <a:ext cx="2160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1870458" y="2636912"/>
            <a:ext cx="2160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1886812" y="2492896"/>
            <a:ext cx="2160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1886812" y="2348880"/>
            <a:ext cx="2160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872737" y="1885376"/>
            <a:ext cx="2160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878700" y="1772816"/>
            <a:ext cx="2160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1901633" y="2060848"/>
            <a:ext cx="2160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1900865" y="1949980"/>
            <a:ext cx="2160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1901633" y="1834434"/>
            <a:ext cx="2160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1895094" y="1700808"/>
            <a:ext cx="2160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06645" y="2304482"/>
            <a:ext cx="461665" cy="80887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/>
              <a:t>EDCBA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95536" y="1617193"/>
            <a:ext cx="461665" cy="5363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/>
              <a:t>HGF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086482" y="2304482"/>
            <a:ext cx="461665" cy="7831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b="1" dirty="0" err="1"/>
              <a:t>i</a:t>
            </a:r>
            <a:r>
              <a:rPr lang="en-US" altLang="ko-KR" dirty="0" err="1"/>
              <a:t>edcba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2080939" y="1633484"/>
            <a:ext cx="461665" cy="50270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b="1" dirty="0" err="1"/>
              <a:t>j</a:t>
            </a:r>
            <a:r>
              <a:rPr lang="en-US" altLang="ko-KR" dirty="0" err="1"/>
              <a:t>hgf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2699792" y="1843464"/>
                <a:ext cx="2290363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6B/4B = N[1]-N[0] = </a:t>
                </a:r>
                <a14:m>
                  <m:oMath xmlns:m="http://schemas.openxmlformats.org/officeDocument/2006/math">
                    <m:r>
                      <a:rPr lang="en-US" altLang="ko-KR" sz="1000" i="1" smtClean="0">
                        <a:latin typeface="Cambria Math"/>
                        <a:ea typeface="Cambria Math"/>
                      </a:rPr>
                      <m:t>±</m:t>
                    </m:r>
                  </m:oMath>
                </a14:m>
                <a:r>
                  <a:rPr lang="en-US" altLang="ko-KR" sz="1000" dirty="0"/>
                  <a:t>2,0</a:t>
                </a:r>
              </a:p>
              <a:p>
                <a:r>
                  <a:rPr lang="en-US" altLang="ko-KR" sz="1000" dirty="0"/>
                  <a:t>- 6B: 00+1111, 0000+11, 000+111 </a:t>
                </a:r>
              </a:p>
              <a:p>
                <a:r>
                  <a:rPr lang="en-US" altLang="ko-KR" sz="1000" dirty="0"/>
                  <a:t>- 4B: 0+111,000+1, 00+11</a:t>
                </a:r>
              </a:p>
              <a:p>
                <a:endParaRPr lang="en-US" altLang="ko-KR" sz="1000" dirty="0"/>
              </a:p>
              <a:p>
                <a:r>
                  <a:rPr lang="en-US" altLang="ko-KR" sz="1000" b="1" dirty="0"/>
                  <a:t>Initial</a:t>
                </a:r>
                <a:r>
                  <a:rPr lang="en-US" altLang="ko-KR" sz="1000" dirty="0"/>
                  <a:t> RD (</a:t>
                </a:r>
                <a:r>
                  <a:rPr lang="en-US" altLang="ko-KR" sz="1000" dirty="0">
                    <a:solidFill>
                      <a:srgbClr val="FF0000"/>
                    </a:solidFill>
                  </a:rPr>
                  <a:t>Running Disparity</a:t>
                </a:r>
                <a:r>
                  <a:rPr lang="en-US" altLang="ko-KR" sz="1000" dirty="0"/>
                  <a:t>) = </a:t>
                </a:r>
                <a:r>
                  <a:rPr lang="en-US" altLang="ko-KR" sz="1000" dirty="0">
                    <a:solidFill>
                      <a:srgbClr val="FF0000"/>
                    </a:solidFill>
                  </a:rPr>
                  <a:t>-1</a:t>
                </a: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1843464"/>
                <a:ext cx="2290363" cy="861774"/>
              </a:xfrm>
              <a:prstGeom prst="rect">
                <a:avLst/>
              </a:prstGeom>
              <a:blipFill>
                <a:blip r:embed="rId3"/>
                <a:stretch>
                  <a:fillRect b="-21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852936"/>
            <a:ext cx="3240360" cy="355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844856"/>
            <a:ext cx="3086843" cy="209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36074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B8B396-B30E-43AA-860A-0F22224FBF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Substitution of </a:t>
            </a:r>
            <a:br>
              <a:rPr lang="en-US" altLang="ko-KR" dirty="0"/>
            </a:br>
            <a:r>
              <a:rPr lang="en-US" altLang="ko-KR" dirty="0"/>
              <a:t>pre-defined input pattern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493680-6F8E-492C-A292-DF337C9D89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Replacing continuous zeros (8/4) to pre-defined pattern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19829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l" rtl="0" latinLnBrk="1">
              <a:spcBef>
                <a:spcPct val="0"/>
              </a:spcBef>
            </a:pPr>
            <a:r>
              <a:rPr lang="en-US" altLang="ko-KR" sz="4400" dirty="0">
                <a:latin typeface="+mj-lt"/>
              </a:rPr>
              <a:t>Input Data Conversion</a:t>
            </a:r>
            <a:br>
              <a:rPr lang="en-US" altLang="ko-KR" sz="4400" dirty="0">
                <a:latin typeface="+mj-lt"/>
              </a:rPr>
            </a:br>
            <a:r>
              <a:rPr lang="en-US" altLang="ko-KR" sz="3200" dirty="0">
                <a:latin typeface="+mj-lt"/>
              </a:rPr>
              <a:t>Substitution of pre-defined input pattern</a:t>
            </a:r>
            <a:endParaRPr lang="ko-KR" altLang="en-US" sz="3200" dirty="0">
              <a:latin typeface="+mj-lt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Replacing pre-defined input bits to another input bits having the same length</a:t>
            </a:r>
          </a:p>
          <a:p>
            <a:pPr lvl="1"/>
            <a:r>
              <a:rPr kumimoji="1" lang="en-US" altLang="ko-KR" dirty="0"/>
              <a:t>no dc component</a:t>
            </a:r>
          </a:p>
          <a:p>
            <a:pPr lvl="1"/>
            <a:r>
              <a:rPr kumimoji="1" lang="en-US" altLang="ko-KR" dirty="0"/>
              <a:t>no long sequences of zero level line signal</a:t>
            </a:r>
          </a:p>
          <a:p>
            <a:pPr lvl="1"/>
            <a:r>
              <a:rPr kumimoji="1" lang="en-US" altLang="ko-KR" dirty="0"/>
              <a:t>no reduction in data rate</a:t>
            </a:r>
          </a:p>
          <a:p>
            <a:pPr lvl="1"/>
            <a:r>
              <a:rPr kumimoji="1" lang="en-US" altLang="ko-KR" dirty="0"/>
              <a:t>error detection capability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95328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Modified AMI code : B8ZS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Bipolar NRZ (NRZ-</a:t>
            </a:r>
            <a:r>
              <a:rPr lang="en-US" altLang="ko-KR" sz="2800" dirty="0">
                <a:solidFill>
                  <a:srgbClr val="FF0000"/>
                </a:solidFill>
              </a:rPr>
              <a:t>AMI</a:t>
            </a:r>
            <a:r>
              <a:rPr lang="en-US" altLang="ko-KR" sz="2800" dirty="0"/>
              <a:t>)</a:t>
            </a:r>
            <a:endParaRPr lang="ko-KR" altLang="en-US" sz="2800" dirty="0"/>
          </a:p>
          <a:p>
            <a:r>
              <a:rPr lang="en-US" altLang="ko-KR" sz="2800" b="1" dirty="0"/>
              <a:t>bipolar with eight-zero substitution (B8ZS)</a:t>
            </a:r>
            <a:endParaRPr lang="en-US" altLang="ko-KR" sz="2800" dirty="0"/>
          </a:p>
          <a:p>
            <a:pPr lvl="1"/>
            <a:r>
              <a:rPr lang="en-US" altLang="ko-KR" sz="2400" dirty="0"/>
              <a:t>replacing each string of </a:t>
            </a:r>
            <a:r>
              <a:rPr lang="en-US" altLang="ko-KR" sz="2400" b="1" dirty="0"/>
              <a:t>8 consecutive zeros </a:t>
            </a:r>
            <a:r>
              <a:rPr lang="en-US" altLang="ko-KR" sz="2400" dirty="0"/>
              <a:t>with the special pattern "000</a:t>
            </a:r>
            <a:r>
              <a:rPr lang="en-US" altLang="ko-KR" sz="2400" dirty="0">
                <a:solidFill>
                  <a:srgbClr val="FF0000"/>
                </a:solidFill>
              </a:rPr>
              <a:t>V</a:t>
            </a:r>
            <a:r>
              <a:rPr lang="en-US" altLang="ko-KR" sz="2400" dirty="0"/>
              <a:t>B0</a:t>
            </a:r>
            <a:r>
              <a:rPr lang="en-US" altLang="ko-KR" sz="2400" dirty="0">
                <a:solidFill>
                  <a:srgbClr val="7030A0"/>
                </a:solidFill>
              </a:rPr>
              <a:t>V</a:t>
            </a:r>
            <a:r>
              <a:rPr lang="en-US" altLang="ko-KR" sz="2400" dirty="0"/>
              <a:t>B“</a:t>
            </a:r>
          </a:p>
          <a:p>
            <a:pPr lvl="2"/>
            <a:r>
              <a:rPr lang="en-US" altLang="ko-KR" sz="2000" dirty="0"/>
              <a:t>the polarity of </a:t>
            </a:r>
            <a:r>
              <a:rPr lang="en-US" altLang="ko-KR" sz="2000" dirty="0">
                <a:solidFill>
                  <a:srgbClr val="FF0000"/>
                </a:solidFill>
              </a:rPr>
              <a:t>the preceding mark (1)</a:t>
            </a:r>
          </a:p>
          <a:p>
            <a:pPr lvl="3"/>
            <a:r>
              <a:rPr lang="en-US" altLang="ko-KR" sz="1800" dirty="0"/>
              <a:t>Positive(+) :  000</a:t>
            </a:r>
            <a:r>
              <a:rPr lang="en-US" altLang="ko-KR" sz="1800" dirty="0">
                <a:solidFill>
                  <a:srgbClr val="FF0000"/>
                </a:solidFill>
              </a:rPr>
              <a:t>+</a:t>
            </a:r>
            <a:r>
              <a:rPr lang="en-US" altLang="ko-KR" sz="1800" dirty="0"/>
              <a:t>−0</a:t>
            </a:r>
            <a:r>
              <a:rPr lang="en-US" altLang="ko-KR" sz="1800" dirty="0">
                <a:solidFill>
                  <a:srgbClr val="7030A0"/>
                </a:solidFill>
              </a:rPr>
              <a:t>−</a:t>
            </a:r>
            <a:r>
              <a:rPr lang="en-US" altLang="ko-KR" sz="1800" dirty="0"/>
              <a:t>+ </a:t>
            </a:r>
          </a:p>
          <a:p>
            <a:pPr lvl="3"/>
            <a:r>
              <a:rPr lang="en-US" altLang="ko-KR" sz="1800" dirty="0"/>
              <a:t>Negative(-) : 000</a:t>
            </a:r>
            <a:r>
              <a:rPr lang="en-US" altLang="ko-KR" sz="1800" dirty="0">
                <a:solidFill>
                  <a:srgbClr val="FF0000"/>
                </a:solidFill>
              </a:rPr>
              <a:t>−</a:t>
            </a:r>
            <a:r>
              <a:rPr lang="en-US" altLang="ko-KR" sz="1800" dirty="0"/>
              <a:t>+0</a:t>
            </a:r>
            <a:r>
              <a:rPr lang="en-US" altLang="ko-KR" sz="1800" dirty="0">
                <a:solidFill>
                  <a:srgbClr val="7030A0"/>
                </a:solidFill>
              </a:rPr>
              <a:t>+</a:t>
            </a:r>
            <a:r>
              <a:rPr lang="en-US" altLang="ko-KR" sz="1800" dirty="0"/>
              <a:t>−</a:t>
            </a:r>
            <a:endParaRPr lang="en-US" altLang="ko-KR" sz="1800" b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653136"/>
            <a:ext cx="6984776" cy="1291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화살표 연결선 8"/>
          <p:cNvCxnSpPr/>
          <p:nvPr/>
        </p:nvCxnSpPr>
        <p:spPr>
          <a:xfrm>
            <a:off x="1691680" y="5085184"/>
            <a:ext cx="864096" cy="0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3219433" y="5615215"/>
            <a:ext cx="504056" cy="0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5220072" y="5517232"/>
            <a:ext cx="864096" cy="0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6804248" y="5023566"/>
            <a:ext cx="504056" cy="0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5959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Modified AMI code : HDB3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high density bipolar of order 3 (HDB3)</a:t>
            </a:r>
          </a:p>
          <a:p>
            <a:pPr lvl="1"/>
            <a:r>
              <a:rPr lang="en-US" altLang="ko-KR" dirty="0"/>
              <a:t>replacing any instance of </a:t>
            </a:r>
            <a:r>
              <a:rPr lang="en-US" altLang="ko-KR" b="1" dirty="0"/>
              <a:t>4 consecutive 0 bits</a:t>
            </a:r>
            <a:r>
              <a:rPr lang="en-US" altLang="ko-KR" dirty="0"/>
              <a:t> with one of the patterns "000V" or "B00V"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645024"/>
            <a:ext cx="4025447" cy="2131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856924"/>
            <a:ext cx="4634284" cy="1707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95536" y="4221088"/>
            <a:ext cx="136815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5816916" y="4494559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7194736" y="5039151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8275578" y="4484169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45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Modified AMI code : HDB3</a:t>
            </a:r>
            <a:endParaRPr lang="ko-KR" alt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97" y="1757231"/>
            <a:ext cx="4647328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628800"/>
            <a:ext cx="4025447" cy="2131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187624" y="1772816"/>
            <a:ext cx="360040" cy="12241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350749" y="3125382"/>
            <a:ext cx="360040" cy="11677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619672" y="3759919"/>
            <a:ext cx="91117" cy="245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953737" y="3139697"/>
            <a:ext cx="360040" cy="11677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222660" y="3763771"/>
            <a:ext cx="91117" cy="245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477638" y="3139697"/>
            <a:ext cx="360040" cy="11677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742301" y="3755871"/>
            <a:ext cx="91117" cy="245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444847" y="2411376"/>
            <a:ext cx="91117" cy="245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7179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08BD91-BB4A-4A21-8C13-D361C21FC4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Scrambling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F53B8-FA30-4859-8818-7E196B8870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Input XOR with Pseudo-Random bit strings</a:t>
            </a:r>
          </a:p>
          <a:p>
            <a:r>
              <a:rPr lang="en-US" altLang="ko-KR" sz="2400" dirty="0"/>
              <a:t>In XOR PR = Out; </a:t>
            </a:r>
            <a:r>
              <a:rPr lang="en-US" altLang="ko-KR" sz="2400" dirty="0">
                <a:solidFill>
                  <a:srgbClr val="7030A0"/>
                </a:solidFill>
              </a:rPr>
              <a:t>1010</a:t>
            </a:r>
            <a:r>
              <a:rPr lang="en-US" altLang="ko-KR" sz="2400" dirty="0"/>
              <a:t> XOR 1100 = 0110</a:t>
            </a:r>
          </a:p>
          <a:p>
            <a:r>
              <a:rPr lang="en-US" altLang="ko-KR" sz="2400" dirty="0"/>
              <a:t>Out XOR PR = IN; 0110 XOR 1100 = </a:t>
            </a:r>
            <a:r>
              <a:rPr lang="en-US" altLang="ko-KR" sz="2400" dirty="0">
                <a:solidFill>
                  <a:srgbClr val="7030A0"/>
                </a:solidFill>
              </a:rPr>
              <a:t>1010</a:t>
            </a:r>
            <a:r>
              <a:rPr lang="en-US" altLang="ko-KR" sz="2400" dirty="0"/>
              <a:t> </a:t>
            </a:r>
            <a:endParaRPr lang="ko-KR" alt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86E1FC-4B63-4FE9-9787-25CE950A5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04664"/>
            <a:ext cx="2941961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90823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Input Data Conversion</a:t>
            </a:r>
            <a:br>
              <a:rPr lang="en-US" altLang="ko-KR" dirty="0"/>
            </a:br>
            <a:r>
              <a:rPr lang="en-US" altLang="ko-KR" dirty="0"/>
              <a:t>Scrambling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lvl="1" indent="-34290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Input data is randomized by XOR with input data and the output of a pseudo-random generator</a:t>
                </a:r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Pseudo-random generator</a:t>
                </a:r>
              </a:p>
              <a:p>
                <a:pPr lvl="1"/>
                <a:r>
                  <a:rPr lang="en-US" altLang="ko-KR" dirty="0"/>
                  <a:t>a linear feedback shift register (LFSR)</a:t>
                </a:r>
              </a:p>
              <a:p>
                <a:pPr lvl="2"/>
                <a:r>
                  <a:rPr lang="en-US" altLang="ko-KR" dirty="0"/>
                  <a:t>An LFSR of ‘n’ elements will </a:t>
                </a:r>
                <a:r>
                  <a:rPr lang="en-US" altLang="ko-KR" b="1" dirty="0"/>
                  <a:t>identically</a:t>
                </a:r>
                <a:r>
                  <a:rPr lang="en-US" altLang="ko-KR" dirty="0"/>
                  <a:t> </a:t>
                </a:r>
                <a:r>
                  <a:rPr lang="en-US" altLang="ko-KR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repeat</a:t>
                </a:r>
                <a:r>
                  <a:rPr lang="en-US" altLang="ko-KR" dirty="0"/>
                  <a:t> its output </a:t>
                </a:r>
                <a:r>
                  <a:rPr lang="en-US" altLang="ko-KR" b="1" dirty="0"/>
                  <a:t>every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/>
                          </a:rPr>
                          <m:t>𝟐</m:t>
                        </m:r>
                      </m:e>
                      <m:sup>
                        <m:r>
                          <a:rPr lang="en-US" altLang="ko-KR" b="1" i="1">
                            <a:latin typeface="Cambria Math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altLang="ko-KR" b="1" dirty="0"/>
                  <a:t>-1 outputs</a:t>
                </a:r>
                <a:endParaRPr lang="en-US" altLang="ko-KR" dirty="0"/>
              </a:p>
              <a:p>
                <a:pPr marL="742950" lvl="2" indent="-342900"/>
                <a:endParaRPr lang="en-US" altLang="ko-KR" dirty="0"/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348" r="-1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7836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Digital Data and Signal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27889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l" rtl="0" latinLnBrk="1">
              <a:spcBef>
                <a:spcPct val="0"/>
              </a:spcBef>
            </a:pPr>
            <a:r>
              <a:rPr lang="en-US" altLang="ko-KR" sz="4400" dirty="0">
                <a:latin typeface="+mj-lt"/>
              </a:rPr>
              <a:t>Scrambling</a:t>
            </a:r>
            <a:br>
              <a:rPr lang="en-US" altLang="ko-KR" sz="3600" dirty="0">
                <a:latin typeface="+mj-lt"/>
              </a:rPr>
            </a:br>
            <a:r>
              <a:rPr lang="en-US" altLang="ko-KR" sz="3600" dirty="0">
                <a:latin typeface="+mj-lt"/>
              </a:rPr>
              <a:t>a linear feedback shift register (LFSR) </a:t>
            </a:r>
            <a:endParaRPr lang="ko-KR" altLang="en-US" sz="3600" dirty="0">
              <a:latin typeface="+mj-lt"/>
            </a:endParaRP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060848"/>
            <a:ext cx="6407434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971600" y="4869160"/>
                <a:ext cx="4248472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dirty="0"/>
                  <a:t>The repeating 7-code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en-US" altLang="ko-KR" b="0" i="1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altLang="ko-KR" dirty="0"/>
                  <a:t>) pattern for this LFSR (n=3)</a:t>
                </a:r>
              </a:p>
              <a:p>
                <a:r>
                  <a:rPr lang="en-US" altLang="ko-KR" dirty="0"/>
                  <a:t>(TTT:111) 0010111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4869160"/>
                <a:ext cx="4248472" cy="923330"/>
              </a:xfrm>
              <a:prstGeom prst="rect">
                <a:avLst/>
              </a:prstGeom>
              <a:blipFill rotWithShape="1">
                <a:blip r:embed="rId3"/>
                <a:stretch>
                  <a:fillRect l="-1148" t="-3311" b="-99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652120" y="4499214"/>
            <a:ext cx="1800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TTT:111: Output:</a:t>
            </a:r>
            <a:r>
              <a:rPr lang="en-US" altLang="ko-KR" sz="1200" dirty="0">
                <a:solidFill>
                  <a:srgbClr val="FF0000"/>
                </a:solidFill>
              </a:rPr>
              <a:t>0</a:t>
            </a:r>
          </a:p>
          <a:p>
            <a:r>
              <a:rPr lang="en-US" altLang="ko-KR" sz="1200" dirty="0"/>
              <a:t>TTT:</a:t>
            </a:r>
            <a:r>
              <a:rPr lang="en-US" altLang="ko-KR" sz="1200" dirty="0">
                <a:solidFill>
                  <a:srgbClr val="FF0000"/>
                </a:solidFill>
              </a:rPr>
              <a:t>0</a:t>
            </a:r>
            <a:r>
              <a:rPr lang="en-US" altLang="ko-KR" sz="1200" dirty="0"/>
              <a:t>11: OutPut:</a:t>
            </a:r>
            <a:r>
              <a:rPr lang="en-US" altLang="ko-KR" sz="1200" dirty="0">
                <a:solidFill>
                  <a:srgbClr val="7030A0"/>
                </a:solidFill>
              </a:rPr>
              <a:t>0</a:t>
            </a:r>
          </a:p>
          <a:p>
            <a:r>
              <a:rPr lang="en-US" altLang="ko-KR" sz="1200" dirty="0"/>
              <a:t>TTT:</a:t>
            </a:r>
            <a:r>
              <a:rPr lang="en-US" altLang="ko-KR" sz="1200" dirty="0">
                <a:solidFill>
                  <a:srgbClr val="7030A0"/>
                </a:solidFill>
              </a:rPr>
              <a:t>0</a:t>
            </a:r>
            <a:r>
              <a:rPr lang="en-US" altLang="ko-KR" sz="1200" dirty="0">
                <a:solidFill>
                  <a:srgbClr val="FF0000"/>
                </a:solidFill>
              </a:rPr>
              <a:t>0</a:t>
            </a:r>
            <a:r>
              <a:rPr lang="en-US" altLang="ko-KR" sz="1200" dirty="0"/>
              <a:t>1: OutPut:</a:t>
            </a:r>
            <a:r>
              <a:rPr lang="en-US" altLang="ko-KR" sz="1200" dirty="0">
                <a:solidFill>
                  <a:srgbClr val="00B0F0"/>
                </a:solidFill>
              </a:rPr>
              <a:t>1</a:t>
            </a:r>
          </a:p>
          <a:p>
            <a:r>
              <a:rPr lang="en-US" altLang="ko-KR" sz="1200" dirty="0"/>
              <a:t>TTT:</a:t>
            </a:r>
            <a:r>
              <a:rPr lang="en-US" altLang="ko-KR" sz="1200" dirty="0">
                <a:solidFill>
                  <a:srgbClr val="00B0F0"/>
                </a:solidFill>
              </a:rPr>
              <a:t>1</a:t>
            </a:r>
            <a:r>
              <a:rPr lang="en-US" altLang="ko-KR" sz="1200" dirty="0">
                <a:solidFill>
                  <a:srgbClr val="7030A0"/>
                </a:solidFill>
              </a:rPr>
              <a:t>0</a:t>
            </a:r>
            <a:r>
              <a:rPr lang="en-US" altLang="ko-KR" sz="1200" dirty="0">
                <a:solidFill>
                  <a:srgbClr val="FF0000"/>
                </a:solidFill>
              </a:rPr>
              <a:t>0</a:t>
            </a:r>
            <a:r>
              <a:rPr lang="en-US" altLang="ko-KR" sz="1200" dirty="0"/>
              <a:t>: OutPut:</a:t>
            </a:r>
            <a:r>
              <a:rPr lang="en-US" altLang="ko-KR" sz="1200" dirty="0">
                <a:solidFill>
                  <a:srgbClr val="00B050"/>
                </a:solidFill>
              </a:rPr>
              <a:t>0</a:t>
            </a:r>
          </a:p>
          <a:p>
            <a:r>
              <a:rPr lang="en-US" altLang="ko-KR" sz="1200" dirty="0"/>
              <a:t>TTT:</a:t>
            </a:r>
            <a:r>
              <a:rPr lang="en-US" altLang="ko-KR" sz="1200" dirty="0">
                <a:solidFill>
                  <a:srgbClr val="00B050"/>
                </a:solidFill>
              </a:rPr>
              <a:t>0</a:t>
            </a:r>
            <a:r>
              <a:rPr lang="en-US" altLang="ko-KR" sz="1200" dirty="0">
                <a:solidFill>
                  <a:srgbClr val="00B0F0"/>
                </a:solidFill>
              </a:rPr>
              <a:t>1</a:t>
            </a:r>
            <a:r>
              <a:rPr lang="en-US" altLang="ko-KR" sz="1200" dirty="0">
                <a:solidFill>
                  <a:srgbClr val="7030A0"/>
                </a:solidFill>
              </a:rPr>
              <a:t>0</a:t>
            </a:r>
            <a:r>
              <a:rPr lang="en-US" altLang="ko-KR" sz="1200" dirty="0"/>
              <a:t>: Output:</a:t>
            </a:r>
            <a:r>
              <a:rPr lang="en-US" altLang="ko-KR" sz="1200" dirty="0">
                <a:solidFill>
                  <a:srgbClr val="FF0000"/>
                </a:solidFill>
              </a:rPr>
              <a:t>1</a:t>
            </a:r>
          </a:p>
          <a:p>
            <a:r>
              <a:rPr lang="en-US" altLang="ko-KR" sz="1200" dirty="0"/>
              <a:t>TTT:</a:t>
            </a:r>
            <a:r>
              <a:rPr lang="en-US" altLang="ko-KR" sz="1200" dirty="0">
                <a:solidFill>
                  <a:srgbClr val="FF0000"/>
                </a:solidFill>
              </a:rPr>
              <a:t>1</a:t>
            </a:r>
            <a:r>
              <a:rPr lang="en-US" altLang="ko-KR" sz="1200" dirty="0">
                <a:solidFill>
                  <a:srgbClr val="00B050"/>
                </a:solidFill>
              </a:rPr>
              <a:t>0</a:t>
            </a:r>
            <a:r>
              <a:rPr lang="en-US" altLang="ko-KR" sz="1200" dirty="0">
                <a:solidFill>
                  <a:srgbClr val="00B0F0"/>
                </a:solidFill>
              </a:rPr>
              <a:t>1</a:t>
            </a:r>
            <a:r>
              <a:rPr lang="en-US" altLang="ko-KR" sz="1200" dirty="0"/>
              <a:t>: Output:</a:t>
            </a:r>
            <a:r>
              <a:rPr lang="en-US" altLang="ko-KR" sz="1200" dirty="0">
                <a:solidFill>
                  <a:srgbClr val="7030A0"/>
                </a:solidFill>
              </a:rPr>
              <a:t>1</a:t>
            </a:r>
          </a:p>
          <a:p>
            <a:r>
              <a:rPr lang="en-US" altLang="ko-KR" sz="1200" dirty="0"/>
              <a:t>TTT:</a:t>
            </a:r>
            <a:r>
              <a:rPr lang="en-US" altLang="ko-KR" sz="1200" dirty="0">
                <a:solidFill>
                  <a:srgbClr val="7030A0"/>
                </a:solidFill>
              </a:rPr>
              <a:t>1</a:t>
            </a:r>
            <a:r>
              <a:rPr lang="en-US" altLang="ko-KR" sz="1200" dirty="0">
                <a:solidFill>
                  <a:srgbClr val="FF0000"/>
                </a:solidFill>
              </a:rPr>
              <a:t>1</a:t>
            </a:r>
            <a:r>
              <a:rPr lang="en-US" altLang="ko-KR" sz="1200" dirty="0">
                <a:solidFill>
                  <a:srgbClr val="00B050"/>
                </a:solidFill>
              </a:rPr>
              <a:t>0</a:t>
            </a:r>
            <a:r>
              <a:rPr lang="en-US" altLang="ko-KR" sz="1200" dirty="0"/>
              <a:t>: OutPut:</a:t>
            </a:r>
            <a:r>
              <a:rPr lang="en-US" altLang="ko-KR" sz="1200" dirty="0">
                <a:solidFill>
                  <a:srgbClr val="00B0F0"/>
                </a:solidFill>
              </a:rPr>
              <a:t>1</a:t>
            </a:r>
          </a:p>
          <a:p>
            <a:r>
              <a:rPr lang="en-US" altLang="ko-KR" sz="1200" dirty="0">
                <a:solidFill>
                  <a:srgbClr val="00B0F0"/>
                </a:solidFill>
              </a:rPr>
              <a:t>-------------------------</a:t>
            </a:r>
          </a:p>
          <a:p>
            <a:r>
              <a:rPr lang="en-US" altLang="ko-KR" sz="1200" dirty="0"/>
              <a:t>TTT:</a:t>
            </a:r>
            <a:r>
              <a:rPr lang="en-US" altLang="ko-KR" sz="1200" dirty="0">
                <a:solidFill>
                  <a:srgbClr val="00B0F0"/>
                </a:solidFill>
              </a:rPr>
              <a:t>1</a:t>
            </a:r>
            <a:r>
              <a:rPr lang="en-US" altLang="ko-KR" sz="1200" dirty="0">
                <a:solidFill>
                  <a:srgbClr val="7030A0"/>
                </a:solidFill>
              </a:rPr>
              <a:t>1</a:t>
            </a:r>
            <a:r>
              <a:rPr lang="en-US" altLang="ko-KR" sz="1200" dirty="0">
                <a:solidFill>
                  <a:srgbClr val="FF0000"/>
                </a:solidFill>
              </a:rPr>
              <a:t>1</a:t>
            </a:r>
            <a:r>
              <a:rPr lang="en-US" altLang="ko-KR" sz="1200" dirty="0"/>
              <a:t>: Output:</a:t>
            </a:r>
            <a:r>
              <a:rPr lang="en-US" altLang="ko-KR" sz="1200" dirty="0">
                <a:solidFill>
                  <a:srgbClr val="00B050"/>
                </a:solidFill>
              </a:rPr>
              <a:t>0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628800"/>
            <a:ext cx="3676859" cy="107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02244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Scrambling</a:t>
            </a:r>
            <a:br>
              <a:rPr lang="en-US" altLang="ko-KR" dirty="0"/>
            </a:br>
            <a:r>
              <a:rPr lang="en-US" altLang="ko-KR" dirty="0"/>
              <a:t>Example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44426" y="1712997"/>
            <a:ext cx="104067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(1111)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</a:p>
          <a:p>
            <a:r>
              <a:rPr lang="en-US" altLang="ko-KR" dirty="0"/>
              <a:t>(</a:t>
            </a:r>
            <a:r>
              <a:rPr lang="en-US" altLang="ko-KR" dirty="0">
                <a:solidFill>
                  <a:srgbClr val="7030A0"/>
                </a:solidFill>
              </a:rPr>
              <a:t>0</a:t>
            </a:r>
            <a:r>
              <a:rPr lang="en-US" altLang="ko-KR" dirty="0"/>
              <a:t>111)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</a:p>
          <a:p>
            <a:r>
              <a:rPr lang="en-US" altLang="ko-KR" dirty="0"/>
              <a:t>(</a:t>
            </a:r>
            <a:r>
              <a:rPr lang="en-US" altLang="ko-KR" dirty="0">
                <a:solidFill>
                  <a:srgbClr val="7030A0"/>
                </a:solidFill>
              </a:rPr>
              <a:t>1</a:t>
            </a:r>
            <a:r>
              <a:rPr lang="en-US" altLang="ko-KR" dirty="0"/>
              <a:t>011)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</a:p>
          <a:p>
            <a:r>
              <a:rPr lang="en-US" altLang="ko-KR" dirty="0"/>
              <a:t>(</a:t>
            </a:r>
            <a:r>
              <a:rPr lang="en-US" altLang="ko-KR" dirty="0">
                <a:solidFill>
                  <a:srgbClr val="7030A0"/>
                </a:solidFill>
              </a:rPr>
              <a:t>0</a:t>
            </a:r>
            <a:r>
              <a:rPr lang="en-US" altLang="ko-KR" dirty="0"/>
              <a:t>101)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</a:p>
          <a:p>
            <a:r>
              <a:rPr lang="en-US" altLang="ko-KR" dirty="0"/>
              <a:t>(</a:t>
            </a:r>
            <a:r>
              <a:rPr lang="en-US" altLang="ko-KR" dirty="0">
                <a:solidFill>
                  <a:srgbClr val="7030A0"/>
                </a:solidFill>
              </a:rPr>
              <a:t>1</a:t>
            </a:r>
            <a:r>
              <a:rPr lang="en-US" altLang="ko-KR" dirty="0"/>
              <a:t>010) </a:t>
            </a:r>
            <a:r>
              <a:rPr lang="en-US" altLang="ko-KR" dirty="0">
                <a:solidFill>
                  <a:srgbClr val="FF0000"/>
                </a:solidFill>
              </a:rPr>
              <a:t>0</a:t>
            </a:r>
          </a:p>
          <a:p>
            <a:r>
              <a:rPr lang="en-US" altLang="ko-KR" dirty="0"/>
              <a:t>(</a:t>
            </a:r>
            <a:r>
              <a:rPr lang="en-US" altLang="ko-KR" dirty="0">
                <a:solidFill>
                  <a:srgbClr val="7030A0"/>
                </a:solidFill>
              </a:rPr>
              <a:t>1</a:t>
            </a:r>
            <a:r>
              <a:rPr lang="en-US" altLang="ko-KR" dirty="0"/>
              <a:t>101)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</a:p>
          <a:p>
            <a:r>
              <a:rPr lang="en-US" altLang="ko-KR" dirty="0"/>
              <a:t>(</a:t>
            </a:r>
            <a:r>
              <a:rPr lang="en-US" altLang="ko-KR" dirty="0">
                <a:solidFill>
                  <a:srgbClr val="7030A0"/>
                </a:solidFill>
              </a:rPr>
              <a:t>0</a:t>
            </a:r>
            <a:r>
              <a:rPr lang="en-US" altLang="ko-KR" dirty="0"/>
              <a:t>110) </a:t>
            </a:r>
            <a:r>
              <a:rPr lang="en-US" altLang="ko-KR" dirty="0">
                <a:solidFill>
                  <a:srgbClr val="FF0000"/>
                </a:solidFill>
              </a:rPr>
              <a:t>0</a:t>
            </a:r>
          </a:p>
          <a:p>
            <a:r>
              <a:rPr lang="en-US" altLang="ko-KR" dirty="0"/>
              <a:t>(</a:t>
            </a:r>
            <a:r>
              <a:rPr lang="en-US" altLang="ko-KR" dirty="0">
                <a:solidFill>
                  <a:srgbClr val="7030A0"/>
                </a:solidFill>
              </a:rPr>
              <a:t>0</a:t>
            </a:r>
            <a:r>
              <a:rPr lang="en-US" altLang="ko-KR" dirty="0"/>
              <a:t>011)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</a:p>
          <a:p>
            <a:r>
              <a:rPr lang="en-US" altLang="ko-KR" dirty="0"/>
              <a:t>(</a:t>
            </a:r>
            <a:r>
              <a:rPr lang="en-US" altLang="ko-KR" dirty="0">
                <a:solidFill>
                  <a:srgbClr val="7030A0"/>
                </a:solidFill>
              </a:rPr>
              <a:t>1</a:t>
            </a:r>
            <a:r>
              <a:rPr lang="en-US" altLang="ko-KR" dirty="0"/>
              <a:t>001)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</a:p>
          <a:p>
            <a:r>
              <a:rPr lang="en-US" altLang="ko-KR" dirty="0"/>
              <a:t>(</a:t>
            </a:r>
            <a:r>
              <a:rPr lang="en-US" altLang="ko-KR" dirty="0">
                <a:solidFill>
                  <a:srgbClr val="7030A0"/>
                </a:solidFill>
              </a:rPr>
              <a:t>0</a:t>
            </a:r>
            <a:r>
              <a:rPr lang="en-US" altLang="ko-KR" dirty="0"/>
              <a:t>100) </a:t>
            </a:r>
            <a:r>
              <a:rPr lang="en-US" altLang="ko-KR" dirty="0">
                <a:solidFill>
                  <a:srgbClr val="FF0000"/>
                </a:solidFill>
              </a:rPr>
              <a:t>0</a:t>
            </a:r>
          </a:p>
          <a:p>
            <a:r>
              <a:rPr lang="en-US" altLang="ko-KR" dirty="0"/>
              <a:t>(</a:t>
            </a:r>
            <a:r>
              <a:rPr lang="en-US" altLang="ko-KR" dirty="0">
                <a:solidFill>
                  <a:srgbClr val="7030A0"/>
                </a:solidFill>
              </a:rPr>
              <a:t>0</a:t>
            </a:r>
            <a:r>
              <a:rPr lang="en-US" altLang="ko-KR" dirty="0"/>
              <a:t>010) </a:t>
            </a:r>
            <a:r>
              <a:rPr lang="en-US" altLang="ko-KR" dirty="0">
                <a:solidFill>
                  <a:srgbClr val="FF0000"/>
                </a:solidFill>
              </a:rPr>
              <a:t>0</a:t>
            </a:r>
          </a:p>
          <a:p>
            <a:r>
              <a:rPr lang="en-US" altLang="ko-KR" dirty="0"/>
              <a:t>(</a:t>
            </a:r>
            <a:r>
              <a:rPr lang="en-US" altLang="ko-KR" dirty="0">
                <a:solidFill>
                  <a:srgbClr val="7030A0"/>
                </a:solidFill>
              </a:rPr>
              <a:t>0</a:t>
            </a:r>
            <a:r>
              <a:rPr lang="en-US" altLang="ko-KR" dirty="0"/>
              <a:t>001)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</a:p>
          <a:p>
            <a:r>
              <a:rPr lang="en-US" altLang="ko-KR" dirty="0"/>
              <a:t>(</a:t>
            </a:r>
            <a:r>
              <a:rPr lang="en-US" altLang="ko-KR" dirty="0">
                <a:solidFill>
                  <a:srgbClr val="7030A0"/>
                </a:solidFill>
              </a:rPr>
              <a:t>1</a:t>
            </a:r>
            <a:r>
              <a:rPr lang="en-US" altLang="ko-KR" dirty="0"/>
              <a:t>000) </a:t>
            </a:r>
            <a:r>
              <a:rPr lang="en-US" altLang="ko-KR" dirty="0">
                <a:solidFill>
                  <a:srgbClr val="FF0000"/>
                </a:solidFill>
              </a:rPr>
              <a:t>0</a:t>
            </a:r>
          </a:p>
          <a:p>
            <a:r>
              <a:rPr lang="en-US" altLang="ko-KR" dirty="0"/>
              <a:t>(</a:t>
            </a:r>
            <a:r>
              <a:rPr lang="en-US" altLang="ko-KR" dirty="0">
                <a:solidFill>
                  <a:srgbClr val="7030A0"/>
                </a:solidFill>
              </a:rPr>
              <a:t>1</a:t>
            </a:r>
            <a:r>
              <a:rPr lang="en-US" altLang="ko-KR" dirty="0"/>
              <a:t>100) </a:t>
            </a:r>
            <a:r>
              <a:rPr lang="en-US" altLang="ko-KR" dirty="0">
                <a:solidFill>
                  <a:srgbClr val="FF0000"/>
                </a:solidFill>
              </a:rPr>
              <a:t>0</a:t>
            </a:r>
          </a:p>
          <a:p>
            <a:r>
              <a:rPr lang="en-US" altLang="ko-KR" dirty="0"/>
              <a:t>(</a:t>
            </a:r>
            <a:r>
              <a:rPr lang="en-US" altLang="ko-KR" dirty="0">
                <a:solidFill>
                  <a:srgbClr val="7030A0"/>
                </a:solidFill>
              </a:rPr>
              <a:t>1</a:t>
            </a:r>
            <a:r>
              <a:rPr lang="en-US" altLang="ko-KR" dirty="0"/>
              <a:t>110) </a:t>
            </a:r>
            <a:r>
              <a:rPr lang="en-US" altLang="ko-KR" dirty="0">
                <a:solidFill>
                  <a:srgbClr val="FF0000"/>
                </a:solidFill>
              </a:rPr>
              <a:t>0</a:t>
            </a:r>
          </a:p>
          <a:p>
            <a:r>
              <a:rPr lang="en-US" altLang="ko-KR" dirty="0"/>
              <a:t>(</a:t>
            </a:r>
            <a:r>
              <a:rPr lang="en-US" altLang="ko-KR" dirty="0">
                <a:solidFill>
                  <a:srgbClr val="7030A0"/>
                </a:solidFill>
              </a:rPr>
              <a:t>1</a:t>
            </a:r>
            <a:r>
              <a:rPr lang="en-US" altLang="ko-KR" dirty="0"/>
              <a:t>111) </a:t>
            </a:r>
            <a:endParaRPr lang="en-US" altLang="ko-KR" dirty="0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6685117" y="2577093"/>
            <a:ext cx="0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V="1">
            <a:off x="6685117" y="2577093"/>
            <a:ext cx="360040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6685117" y="2859930"/>
            <a:ext cx="0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V="1">
            <a:off x="6685117" y="2859930"/>
            <a:ext cx="360040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685117" y="3137572"/>
            <a:ext cx="0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6685117" y="3137572"/>
            <a:ext cx="360040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6687155" y="3410741"/>
            <a:ext cx="0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6687155" y="3410741"/>
            <a:ext cx="360040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684726" y="3657213"/>
            <a:ext cx="0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V="1">
            <a:off x="6684726" y="3657213"/>
            <a:ext cx="360040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6687155" y="3945245"/>
            <a:ext cx="0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V="1">
            <a:off x="6687155" y="3945245"/>
            <a:ext cx="360040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6687155" y="4233277"/>
            <a:ext cx="0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6687155" y="4233277"/>
            <a:ext cx="360040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684726" y="4500529"/>
            <a:ext cx="0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6684726" y="4500529"/>
            <a:ext cx="360040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6694726" y="4778171"/>
            <a:ext cx="0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6694726" y="4778171"/>
            <a:ext cx="360040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6700263" y="5025365"/>
            <a:ext cx="0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6700263" y="5025365"/>
            <a:ext cx="360040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702301" y="5313397"/>
            <a:ext cx="0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V="1">
            <a:off x="6702301" y="5313397"/>
            <a:ext cx="360040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6684726" y="5548195"/>
            <a:ext cx="0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6684726" y="5548195"/>
            <a:ext cx="360040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6668411" y="5842706"/>
            <a:ext cx="0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V="1">
            <a:off x="6668411" y="5842706"/>
            <a:ext cx="360040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6156176" y="5877994"/>
            <a:ext cx="1944216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6670085" y="2289061"/>
            <a:ext cx="0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V="1">
            <a:off x="6670085" y="2289061"/>
            <a:ext cx="360040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6668411" y="2001029"/>
            <a:ext cx="0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V="1">
            <a:off x="6668411" y="2001029"/>
            <a:ext cx="360040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4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28800"/>
            <a:ext cx="382846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6457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Scrambling</a:t>
            </a:r>
            <a:br>
              <a:rPr lang="en-US" altLang="ko-KR" dirty="0"/>
            </a:br>
            <a:r>
              <a:rPr lang="en-US" altLang="ko-KR" dirty="0"/>
              <a:t>1000BASE-T </a:t>
            </a:r>
            <a:r>
              <a:rPr lang="en-NZ" altLang="ko-KR" dirty="0"/>
              <a:t>Scramblers</a:t>
            </a:r>
            <a:endParaRPr lang="ko-KR" alt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8229600" cy="3419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683568" y="5157192"/>
                <a:ext cx="770485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dirty="0"/>
                  <a:t>Auto-Negotiation in Physical Control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33</m:t>
                        </m:r>
                      </m:sup>
                    </m:sSup>
                  </m:oMath>
                </a14:m>
                <a:r>
                  <a:rPr lang="en-US" altLang="ko-KR" dirty="0"/>
                  <a:t>-1 (8589934591) bits before the LFSR </a:t>
                </a:r>
                <a:r>
                  <a:rPr lang="en-NZ" altLang="ko-KR" dirty="0"/>
                  <a:t>pattern repeats (68.72s)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5157192"/>
                <a:ext cx="7704856" cy="646331"/>
              </a:xfrm>
              <a:prstGeom prst="rect">
                <a:avLst/>
              </a:prstGeom>
              <a:blipFill rotWithShape="1">
                <a:blip r:embed="rId3"/>
                <a:stretch>
                  <a:fillRect l="-633" t="-4717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64872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Digital Data to Analog Signal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Digital Modulation (Shit Key)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0166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Signaling Scheme</a:t>
            </a:r>
            <a:br>
              <a:rPr lang="en-US" altLang="ko-KR" dirty="0"/>
            </a:br>
            <a:r>
              <a:rPr lang="en-US" altLang="ko-KR" dirty="0"/>
              <a:t>Basic Concepts : Sine Wave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/>
                      </a:rPr>
                      <m:t>𝐴</m:t>
                    </m:r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sin</m:t>
                        </m:r>
                      </m:fName>
                      <m:e>
                        <m:r>
                          <a:rPr lang="en-US" altLang="ko-KR" b="0" i="1" smtClean="0">
                            <a:latin typeface="Cambria Math"/>
                          </a:rPr>
                          <m:t>(2</m:t>
                        </m:r>
                        <m:r>
                          <a:rPr lang="ko-KR" altLang="en-US" b="0" i="1" smtClean="0">
                            <a:latin typeface="Cambria Math"/>
                          </a:rPr>
                          <m:t>𝜋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</a:rPr>
                          <m:t>𝑡</m:t>
                        </m:r>
                      </m:e>
                    </m:func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∅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)=</m:t>
                    </m:r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𝐴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ea typeface="Cambria Math"/>
                          </a:rPr>
                          <m:t>sin</m:t>
                        </m:r>
                      </m:fName>
                      <m:e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ko-KR" altLang="en-US" b="0" i="1" smtClean="0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</m:func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+∅)=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𝐴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/>
                        <a:ea typeface="Cambria Math"/>
                      </a:rPr>
                      <m:t>cos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⁡(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𝑡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+∅)</m:t>
                    </m:r>
                  </m:oMath>
                </a14:m>
                <a:r>
                  <a:rPr lang="en-US" altLang="ko-KR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US" altLang="ko-KR" b="0" i="1" dirty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dirty="0" smtClean="0">
                            <a:latin typeface="Cambria Math"/>
                          </a:rPr>
                          <m:t>2</m:t>
                        </m:r>
                        <m:r>
                          <a:rPr lang="ko-KR" altLang="en-US" b="0" i="1" dirty="0" smtClean="0">
                            <a:latin typeface="Cambria Math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dirty="0"/>
              </a:p>
              <a:p>
                <a:pPr lvl="1"/>
                <a:r>
                  <a:rPr kumimoji="1" lang="en-US" altLang="ko-KR" dirty="0"/>
                  <a:t>peak amplitude (A)</a:t>
                </a:r>
              </a:p>
              <a:p>
                <a:pPr lvl="2"/>
                <a:r>
                  <a:rPr kumimoji="1" lang="en-US" altLang="ko-KR" dirty="0"/>
                  <a:t>Amplitude Shift Key</a:t>
                </a:r>
              </a:p>
              <a:p>
                <a:pPr lvl="1"/>
                <a:r>
                  <a:rPr kumimoji="1" lang="en-US" altLang="ko-KR" dirty="0"/>
                  <a:t>frequency (f)</a:t>
                </a:r>
              </a:p>
              <a:p>
                <a:pPr lvl="2"/>
                <a:r>
                  <a:rPr kumimoji="1" lang="en-US" altLang="ko-KR" dirty="0"/>
                  <a:t>Frequency Shit Key</a:t>
                </a:r>
              </a:p>
              <a:p>
                <a:pPr lvl="1"/>
                <a:r>
                  <a:rPr kumimoji="1" lang="en-US" altLang="ko-KR" dirty="0"/>
                  <a:t>phase (</a:t>
                </a:r>
                <a:r>
                  <a:rPr kumimoji="1" lang="en-US" altLang="ko-KR" dirty="0">
                    <a:sym typeface="Symbol" pitchFamily="-110" charset="2"/>
                  </a:rPr>
                  <a:t>)</a:t>
                </a:r>
              </a:p>
              <a:p>
                <a:pPr lvl="2"/>
                <a:r>
                  <a:rPr kumimoji="1" lang="en-US" altLang="ko-KR" dirty="0">
                    <a:sym typeface="Symbol" pitchFamily="-110" charset="2"/>
                  </a:rPr>
                  <a:t>Phase Shift Key</a:t>
                </a:r>
              </a:p>
              <a:p>
                <a:pPr lvl="1"/>
                <a:r>
                  <a:rPr kumimoji="1" lang="en-US" altLang="ko-KR" dirty="0"/>
                  <a:t>peak amplitude (A) + phase (</a:t>
                </a:r>
                <a:r>
                  <a:rPr kumimoji="1" lang="en-US" altLang="ko-KR" dirty="0">
                    <a:sym typeface="Symbol" pitchFamily="-110" charset="2"/>
                  </a:rPr>
                  <a:t>)</a:t>
                </a:r>
              </a:p>
              <a:p>
                <a:pPr lvl="2"/>
                <a:r>
                  <a:rPr kumimoji="1" lang="en-US" altLang="ko-KR" dirty="0">
                    <a:sym typeface="Symbol" pitchFamily="-110" charset="2"/>
                  </a:rPr>
                  <a:t>Quadrature Amplitude Modulation (QAM)</a:t>
                </a:r>
              </a:p>
              <a:p>
                <a:pPr lvl="1"/>
                <a:r>
                  <a:rPr kumimoji="1" lang="en-US" altLang="ko-KR" dirty="0"/>
                  <a:t>frequency (f) + phase (</a:t>
                </a:r>
                <a:r>
                  <a:rPr kumimoji="1" lang="en-US" altLang="ko-KR" dirty="0">
                    <a:sym typeface="Symbol" pitchFamily="-110" charset="2"/>
                  </a:rPr>
                  <a:t>)</a:t>
                </a:r>
              </a:p>
              <a:p>
                <a:pPr lvl="2"/>
                <a:r>
                  <a:rPr kumimoji="1" lang="en-US" altLang="ko-KR" dirty="0">
                    <a:sym typeface="Symbol" pitchFamily="-110" charset="2"/>
                  </a:rPr>
                  <a:t>Minimal Shift Key (MSK)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59" t="-2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73897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Signaling Scheme</a:t>
            </a:r>
            <a:br>
              <a:rPr lang="en-US" altLang="ko-KR" dirty="0"/>
            </a:br>
            <a:r>
              <a:rPr lang="en-US" altLang="ko-KR" dirty="0"/>
              <a:t>Basic Concepts</a:t>
            </a:r>
            <a:endParaRPr lang="ko-KR" alt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65234"/>
            <a:ext cx="8229600" cy="3795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97005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773" y="3082111"/>
            <a:ext cx="2098088" cy="142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Signaling Scheme</a:t>
            </a:r>
            <a:br>
              <a:rPr lang="en-US" altLang="ko-KR" dirty="0"/>
            </a:br>
            <a:r>
              <a:rPr lang="en-US" altLang="ko-KR" sz="4000" dirty="0"/>
              <a:t>Basic Concepts : </a:t>
            </a:r>
            <a:r>
              <a:rPr lang="en-NZ" altLang="ko-KR" sz="4000" dirty="0"/>
              <a:t>Orthogonal functions</a:t>
            </a:r>
            <a:endParaRPr lang="ko-KR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NZ" altLang="ko-KR" dirty="0"/>
                  <a:t>Periodic Functions</a:t>
                </a:r>
              </a:p>
              <a:p>
                <a:pPr lvl="1"/>
                <a:r>
                  <a:rPr lang="en-NZ" altLang="ko-KR" dirty="0"/>
                  <a:t>f(</a:t>
                </a:r>
                <a:r>
                  <a:rPr lang="en-NZ" altLang="ko-KR" dirty="0" err="1"/>
                  <a:t>x+T</a:t>
                </a:r>
                <a:r>
                  <a:rPr lang="en-NZ" altLang="ko-KR" dirty="0"/>
                  <a:t>)=f(x) for all X; T = Period of f(x)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  <a:ea typeface="Cambria Math"/>
                          </a:rPr>
                          <m:t>sin</m:t>
                        </m:r>
                      </m:fName>
                      <m:e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ko-KR" altLang="en-US" i="1" smtClean="0">
                            <a:latin typeface="Cambria Math"/>
                            <a:ea typeface="Cambria Math"/>
                          </a:rPr>
                          <m:t>𝜔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</m:func>
                  </m:oMath>
                </a14:m>
                <a:r>
                  <a:rPr lang="en-NZ" altLang="ko-KR" dirty="0"/>
                  <a:t>)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NZ" altLang="ko-K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NZ" altLang="ko-KR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r>
                          <a:rPr lang="en-US" altLang="ko-KR" b="0" i="1" smtClean="0">
                            <a:latin typeface="Cambria Math"/>
                          </a:rPr>
                          <m:t>(</m:t>
                        </m:r>
                        <m:r>
                          <a:rPr lang="ko-KR" altLang="en-US" b="0" i="1" smtClean="0">
                            <a:latin typeface="Cambria Math"/>
                          </a:rPr>
                          <m:t>𝜔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r>
                  <a:rPr lang="en-NZ" altLang="ko-KR" dirty="0"/>
                  <a:t> with T 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NZ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  <m:r>
                          <a:rPr lang="ko-KR" altLang="en-US" b="0" i="1" smtClean="0">
                            <a:latin typeface="Cambria Math"/>
                          </a:rPr>
                          <m:t>𝜋</m:t>
                        </m:r>
                      </m:num>
                      <m:den>
                        <m:r>
                          <a:rPr lang="ko-KR" altLang="en-NZ" i="1" smtClean="0">
                            <a:latin typeface="Cambria Math"/>
                          </a:rPr>
                          <m:t>𝜔</m:t>
                        </m:r>
                      </m:den>
                    </m:f>
                  </m:oMath>
                </a14:m>
                <a:endParaRPr lang="en-NZ" altLang="ko-KR" dirty="0"/>
              </a:p>
              <a:p>
                <a:pPr lvl="1"/>
                <a:r>
                  <a:rPr lang="en-US" altLang="ko-KR" i="1" dirty="0"/>
                  <a:t>f</a:t>
                </a:r>
                <a:r>
                  <a:rPr lang="en-US" altLang="ko-KR" dirty="0"/>
                  <a:t>  and </a:t>
                </a:r>
                <a:r>
                  <a:rPr lang="en-US" altLang="ko-KR" i="1" dirty="0"/>
                  <a:t>g</a:t>
                </a:r>
                <a:r>
                  <a:rPr lang="en-US" altLang="ko-KR" dirty="0"/>
                  <a:t> are both periodic functions with period T</a:t>
                </a:r>
              </a:p>
              <a:p>
                <a:pPr lvl="2"/>
                <a:r>
                  <a:rPr lang="en-US" altLang="ko-KR" dirty="0" err="1"/>
                  <a:t>f+g</a:t>
                </a:r>
                <a:r>
                  <a:rPr lang="en-US" altLang="ko-KR" dirty="0"/>
                  <a:t> &amp; </a:t>
                </a:r>
                <a:r>
                  <a:rPr lang="en-US" altLang="ko-KR" dirty="0" err="1"/>
                  <a:t>fg</a:t>
                </a:r>
                <a:r>
                  <a:rPr lang="en-US" altLang="ko-KR" dirty="0"/>
                  <a:t> are periodic</a:t>
                </a:r>
                <a:endParaRPr lang="en-NZ" altLang="ko-KR" dirty="0"/>
              </a:p>
              <a:p>
                <a:r>
                  <a:rPr lang="en-NZ" altLang="ko-KR" dirty="0"/>
                  <a:t>Even and Odd Functions</a:t>
                </a:r>
              </a:p>
              <a:p>
                <a:pPr lvl="1"/>
                <a:r>
                  <a:rPr lang="en-NZ" altLang="ko-KR" dirty="0"/>
                  <a:t>Even function : f(-x)=f(x); cos(x)</a:t>
                </a:r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trlPr>
                          <a:rPr lang="en-NZ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𝐿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𝐿</m:t>
                        </m:r>
                      </m:sup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/>
                          </a:rPr>
                          <m:t>𝑑𝑥</m:t>
                        </m:r>
                      </m:e>
                    </m:nary>
                    <m:r>
                      <a:rPr lang="en-US" altLang="ko-KR" b="0" i="1" smtClean="0">
                        <a:latin typeface="Cambria Math"/>
                      </a:rPr>
                      <m:t>=2</m:t>
                    </m:r>
                    <m:nary>
                      <m:nary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𝐿</m:t>
                        </m:r>
                      </m:sup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/>
                          </a:rPr>
                          <m:t>𝑑𝑥</m:t>
                        </m:r>
                      </m:e>
                    </m:nary>
                  </m:oMath>
                </a14:m>
                <a:endParaRPr lang="en-NZ" altLang="ko-KR" dirty="0"/>
              </a:p>
              <a:p>
                <a:pPr lvl="1"/>
                <a:r>
                  <a:rPr lang="en-NZ" altLang="ko-KR" dirty="0"/>
                  <a:t>Odd function : f(-x)=-f(x); sin(x)</a:t>
                </a:r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trlPr>
                          <a:rPr lang="en-NZ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/>
                          </a:rPr>
                          <m:t>−</m:t>
                        </m:r>
                        <m:r>
                          <a:rPr lang="en-US" altLang="ko-KR" i="1">
                            <a:latin typeface="Cambria Math"/>
                          </a:rPr>
                          <m:t>𝐿</m:t>
                        </m:r>
                      </m:sub>
                      <m:sup>
                        <m:r>
                          <a:rPr lang="en-US" altLang="ko-KR" i="1">
                            <a:latin typeface="Cambria Math"/>
                          </a:rPr>
                          <m:t>𝐿</m:t>
                        </m:r>
                      </m:sup>
                      <m:e>
                        <m:r>
                          <a:rPr lang="en-US" altLang="ko-KR" i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i="1">
                            <a:latin typeface="Cambria Math"/>
                          </a:rPr>
                          <m:t>𝑑𝑥</m:t>
                        </m:r>
                      </m:e>
                    </m:nary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0</m:t>
                    </m:r>
                  </m:oMath>
                </a14:m>
                <a:endParaRPr lang="en-NZ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185" t="-20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492" y="4509120"/>
            <a:ext cx="2142369" cy="1457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84800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Signaling Scheme</a:t>
            </a:r>
            <a:br>
              <a:rPr lang="en-US" altLang="ko-KR" dirty="0"/>
            </a:br>
            <a:r>
              <a:rPr lang="en-US" altLang="ko-KR" sz="4000" dirty="0"/>
              <a:t>Basic Concepts : </a:t>
            </a:r>
            <a:r>
              <a:rPr lang="en-NZ" altLang="ko-KR" sz="4000" dirty="0"/>
              <a:t>Orthogonal functions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NZ" altLang="ko-KR" dirty="0"/>
                  <a:t>Orthogonal Functions</a:t>
                </a:r>
              </a:p>
              <a:p>
                <a:pPr lvl="1"/>
                <a:r>
                  <a:rPr lang="en-US" altLang="ko-KR" dirty="0"/>
                  <a:t>Two non-zero functions are </a:t>
                </a:r>
                <a:r>
                  <a:rPr lang="en-US" altLang="ko-KR" b="1" dirty="0"/>
                  <a:t>orthogonal</a:t>
                </a:r>
                <a:r>
                  <a:rPr lang="en-US" altLang="ko-KR" dirty="0"/>
                  <a:t> on  a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/>
                        <a:ea typeface="Cambria Math"/>
                      </a:rPr>
                      <m:t>≤</m:t>
                    </m:r>
                  </m:oMath>
                </a14:m>
                <a:r>
                  <a:rPr lang="en-US" altLang="ko-KR" dirty="0"/>
                  <a:t> x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/>
                        <a:ea typeface="Cambria Math"/>
                      </a:rPr>
                      <m:t>≤</m:t>
                    </m:r>
                  </m:oMath>
                </a14:m>
                <a:r>
                  <a:rPr lang="en-US" altLang="ko-KR" dirty="0"/>
                  <a:t> b if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/>
                          </a:rPr>
                          <m:t>𝑎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𝑏</m:t>
                        </m:r>
                      </m:sup>
                      <m:e>
                        <m:r>
                          <a:rPr lang="en-US" altLang="ko-KR" b="1" i="1" smtClean="0">
                            <a:latin typeface="Cambria Math"/>
                          </a:rPr>
                          <m:t>𝒇</m:t>
                        </m:r>
                        <m:d>
                          <m:d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latin typeface="Cambria Math"/>
                              </a:rPr>
                              <m:t>𝒙</m:t>
                            </m:r>
                          </m:e>
                        </m:d>
                        <m:r>
                          <a:rPr lang="en-US" altLang="ko-KR" b="1" i="1" smtClean="0">
                            <a:latin typeface="Cambria Math"/>
                          </a:rPr>
                          <m:t>𝒈</m:t>
                        </m:r>
                        <m:d>
                          <m:d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latin typeface="Cambria Math"/>
                              </a:rPr>
                              <m:t>𝒙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/>
                          </a:rPr>
                          <m:t>𝑑𝑥</m:t>
                        </m:r>
                      </m:e>
                    </m:nary>
                    <m:r>
                      <a:rPr lang="en-US" altLang="ko-KR" b="0" i="1" smtClean="0">
                        <a:latin typeface="Cambria Math"/>
                      </a:rPr>
                      <m:t>=0</m:t>
                    </m:r>
                  </m:oMath>
                </a14:m>
                <a:endParaRPr lang="en-US" altLang="ko-KR" b="0" dirty="0"/>
              </a:p>
              <a:p>
                <a:pPr lvl="2"/>
                <a:r>
                  <a:rPr lang="en-US" altLang="ko-KR" dirty="0"/>
                  <a:t>the integral of </a:t>
                </a:r>
                <a:r>
                  <a:rPr lang="en-US" altLang="ko-KR" b="1" dirty="0"/>
                  <a:t>the product </a:t>
                </a:r>
                <a:r>
                  <a:rPr lang="en-US" altLang="ko-KR" dirty="0"/>
                  <a:t>of functions over </a:t>
                </a:r>
                <a:r>
                  <a:rPr lang="en-US" altLang="ko-KR" b="1" dirty="0"/>
                  <a:t>the interval</a:t>
                </a:r>
                <a:endParaRPr lang="en-NZ" altLang="ko-KR" b="1" i="1" dirty="0"/>
              </a:p>
              <a:p>
                <a:pPr lvl="1"/>
                <a:r>
                  <a:rPr lang="en-US" altLang="ko-KR" dirty="0"/>
                  <a:t>A set of non-zero functions are </a:t>
                </a:r>
                <a:r>
                  <a:rPr lang="en-US" altLang="ko-KR" b="1" dirty="0"/>
                  <a:t>mutually orthogonal</a:t>
                </a:r>
                <a:r>
                  <a:rPr lang="en-US" altLang="ko-KR" dirty="0"/>
                  <a:t> on  a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  <a:ea typeface="Cambria Math"/>
                      </a:rPr>
                      <m:t>≤</m:t>
                    </m:r>
                  </m:oMath>
                </a14:m>
                <a:r>
                  <a:rPr lang="en-US" altLang="ko-KR" dirty="0"/>
                  <a:t> x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  <a:ea typeface="Cambria Math"/>
                      </a:rPr>
                      <m:t>≤</m:t>
                    </m:r>
                  </m:oMath>
                </a14:m>
                <a:r>
                  <a:rPr lang="en-US" altLang="ko-KR" dirty="0"/>
                  <a:t> b if </a:t>
                </a:r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/>
                          </a:rPr>
                          <m:t>𝑎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𝑏</m:t>
                        </m:r>
                      </m:sup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/>
                          </a:rPr>
                          <m:t>𝑑𝑥</m:t>
                        </m:r>
                      </m:e>
                    </m:nary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0,             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≠</m:t>
                            </m:r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𝑐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&gt;0</m:t>
                                </m:r>
                              </m:e>
                            </m:d>
                            <m:r>
                              <a:rPr lang="en-US" altLang="ko-KR" b="0" i="1" smtClean="0">
                                <a:latin typeface="Cambria Math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=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𝑗</m:t>
                            </m:r>
                          </m:e>
                        </m:eqArr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</m:oMath>
                </a14:m>
                <a:endParaRPr lang="en-US" altLang="ko-KR" b="0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2965" r="-1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12983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3600" dirty="0"/>
              <a:t>Signaling Scheme</a:t>
            </a:r>
            <a:br>
              <a:rPr lang="en-US" altLang="ko-KR" sz="3600" dirty="0"/>
            </a:br>
            <a:r>
              <a:rPr lang="en-US" altLang="ko-KR" sz="3600" dirty="0"/>
              <a:t>Basic Concepts : </a:t>
            </a:r>
            <a:r>
              <a:rPr lang="en-NZ" altLang="ko-KR" sz="3600" dirty="0"/>
              <a:t>Orthogonal functions</a:t>
            </a:r>
            <a:endParaRPr lang="ko-KR" altLang="en-US" sz="3600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72816"/>
            <a:ext cx="8229600" cy="244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414119"/>
            <a:ext cx="2876115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7544" y="4551511"/>
            <a:ext cx="46085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See </a:t>
            </a:r>
            <a:r>
              <a:rPr lang="en-US" altLang="ko-KR" sz="800" dirty="0">
                <a:hlinkClick r:id="rId4"/>
              </a:rPr>
              <a:t>http://tutorial.math.lamar.edu/Classes/DE/PeriodicOrthogonal.aspx</a:t>
            </a:r>
            <a:r>
              <a:rPr lang="en-US" altLang="ko-KR" sz="800" dirty="0"/>
              <a:t> for proof 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639146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Signaling Scheme</a:t>
            </a:r>
            <a:br>
              <a:rPr lang="en-US" altLang="ko-KR" dirty="0"/>
            </a:br>
            <a:r>
              <a:rPr lang="en-US" altLang="ko-KR" dirty="0"/>
              <a:t>Basic Concepts : </a:t>
            </a:r>
            <a:r>
              <a:rPr lang="en-NZ" altLang="ko-KR" dirty="0"/>
              <a:t>Euler's formula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NZ" altLang="ko-KR" sz="2800" b="1" dirty="0"/>
                  <a:t>Euler's formula </a:t>
                </a:r>
              </a:p>
              <a:p>
                <a:pPr lvl="1"/>
                <a:r>
                  <a:rPr lang="en-US" altLang="ko-KR" sz="2400" dirty="0"/>
                  <a:t>the fundamental relationship between the </a:t>
                </a:r>
                <a:r>
                  <a:rPr lang="en-US" altLang="ko-KR" sz="2400" b="1" dirty="0"/>
                  <a:t>trigonometric</a:t>
                </a:r>
                <a:r>
                  <a:rPr lang="en-US" altLang="ko-KR" sz="2400" dirty="0"/>
                  <a:t> functions and the </a:t>
                </a:r>
                <a:r>
                  <a:rPr lang="en-US" altLang="ko-KR" sz="2400" b="1" dirty="0">
                    <a:solidFill>
                      <a:srgbClr val="FF0000"/>
                    </a:solidFill>
                  </a:rPr>
                  <a:t>complex</a:t>
                </a:r>
                <a:r>
                  <a:rPr lang="en-US" altLang="ko-KR" sz="2400" b="1" dirty="0"/>
                  <a:t> exponential </a:t>
                </a:r>
                <a:r>
                  <a:rPr lang="en-US" altLang="ko-KR" sz="2400" dirty="0"/>
                  <a:t>function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NZ" altLang="ko-K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NZ" altLang="ko-KR" sz="200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NZ" altLang="ko-KR" sz="200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l-GR" altLang="ko-KR" sz="2000" i="1" smtClean="0">
                            <a:latin typeface="Cambria Math"/>
                          </a:rPr>
                          <m:t>𝜔</m:t>
                        </m:r>
                        <m:r>
                          <a:rPr lang="en-NZ" altLang="ko-KR" sz="2000" i="1" smtClean="0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altLang="ko-KR" sz="2000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r>
                          <a:rPr lang="ko-KR" altLang="en-US" sz="2000" b="0" i="1" smtClean="0">
                            <a:latin typeface="Cambria Math"/>
                          </a:rPr>
                          <m:t>𝜔</m:t>
                        </m:r>
                        <m:r>
                          <a:rPr lang="en-US" altLang="ko-KR" sz="2000" b="0" i="1" smtClean="0">
                            <a:latin typeface="Cambria Math"/>
                          </a:rPr>
                          <m:t>𝑡</m:t>
                        </m:r>
                      </m:e>
                    </m:func>
                    <m:r>
                      <a:rPr lang="en-US" altLang="ko-KR" sz="2000" b="0" i="1" smtClean="0">
                        <a:latin typeface="Cambria Math"/>
                      </a:rPr>
                      <m:t>+</m:t>
                    </m:r>
                    <m:r>
                      <a:rPr lang="en-US" altLang="ko-KR" sz="2000" b="0" i="1" smtClean="0">
                        <a:solidFill>
                          <a:srgbClr val="FF0000"/>
                        </a:solidFill>
                        <a:latin typeface="Cambria Math"/>
                      </a:rPr>
                      <m:t>𝑖</m:t>
                    </m:r>
                    <m:func>
                      <m:func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/>
                          </a:rPr>
                          <m:t>sin</m:t>
                        </m:r>
                      </m:fName>
                      <m:e>
                        <m:r>
                          <a:rPr lang="ko-KR" altLang="en-US" sz="2000" b="0" i="1" smtClean="0">
                            <a:latin typeface="Cambria Math"/>
                          </a:rPr>
                          <m:t>𝜔</m:t>
                        </m:r>
                        <m:r>
                          <a:rPr lang="en-US" altLang="ko-KR" sz="2000" b="0" i="1" smtClean="0">
                            <a:latin typeface="Cambria Math"/>
                          </a:rPr>
                          <m:t>𝑡</m:t>
                        </m:r>
                      </m:e>
                    </m:func>
                  </m:oMath>
                </a14:m>
                <a:endParaRPr lang="en-US" altLang="ko-KR" sz="2000" dirty="0"/>
              </a:p>
              <a:p>
                <a:r>
                  <a:rPr lang="en-NZ" altLang="ko-KR" b="1" dirty="0"/>
                  <a:t>Euler's Identity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NZ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NZ" altLang="ko-KR" b="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NZ" altLang="ko-KR" b="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ko-KR" altLang="en-NZ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𝜋</m:t>
                        </m:r>
                      </m:sup>
                    </m:sSup>
                  </m:oMath>
                </a14:m>
                <a:r>
                  <a:rPr lang="en-NZ" altLang="ko-KR" dirty="0"/>
                  <a:t>+1 = 0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150777"/>
            <a:ext cx="2369999" cy="2204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235934"/>
            <a:ext cx="2168496" cy="2108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864" y="4203704"/>
            <a:ext cx="2071108" cy="2099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AC5087-6010-4D47-B363-664A220BC71F}"/>
                  </a:ext>
                </a:extLst>
              </p:cNvPr>
              <p:cNvSpPr txBox="1"/>
              <p:nvPr/>
            </p:nvSpPr>
            <p:spPr>
              <a:xfrm>
                <a:off x="6228184" y="2654296"/>
                <a:ext cx="2592288" cy="11834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latin typeface="Cambria Math" panose="02040503050406030204" pitchFamily="18" charset="0"/>
                            </a:rPr>
                            <m:t>even</m:t>
                          </m:r>
                          <m:r>
                            <a:rPr lang="en-US" altLang="ko-KR" sz="1400" b="0" i="0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func>
                            <m:func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400"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ko-KR" sz="14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ko-KR" sz="1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latin typeface="Cambria Math" panose="02040503050406030204" pitchFamily="18" charset="0"/>
                            </a:rPr>
                            <m:t>odd</m:t>
                          </m:r>
                          <m:r>
                            <a:rPr lang="en-US" altLang="ko-KR" sz="1400" b="0" i="0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func>
                            <m:func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400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ko-KR" sz="14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sz="1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NZ" altLang="ko-KR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altLang="ko-KR" sz="140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NZ" altLang="ko-KR" sz="14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altLang="ko-KR" sz="1400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ko-KR" sz="1400" b="0" i="1" smtClean="0">
                          <a:latin typeface="Cambria Math"/>
                        </a:rPr>
                        <m:t>+</m:t>
                      </m:r>
                      <m:r>
                        <a:rPr lang="en-US" altLang="ko-KR" sz="1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𝑖</m:t>
                      </m:r>
                      <m:func>
                        <m:func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latin typeface="Cambria Math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ko-KR" sz="1400" dirty="0"/>
              </a:p>
              <a:p>
                <a:r>
                  <a:rPr lang="en-US" altLang="ko-KR" sz="1400" dirty="0"/>
                  <a:t>        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400" b="0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1400" b="0" i="1" smtClean="0">
                        <a:solidFill>
                          <a:srgbClr val="FF0000"/>
                        </a:solidFill>
                        <a:latin typeface="Cambria Math"/>
                      </a:rPr>
                      <m:t>𝑖</m:t>
                    </m:r>
                    <m:func>
                      <m:func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400" b="0" i="0" smtClean="0">
                            <a:latin typeface="Cambria Math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altLang="ko-KR" sz="1400" dirty="0"/>
              </a:p>
              <a:p>
                <a:r>
                  <a:rPr lang="en-NZ" altLang="ko-KR" sz="1400" dirty="0"/>
                  <a:t>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NZ" altLang="ko-KR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NZ" altLang="ko-KR" sz="140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NZ" altLang="ko-KR" sz="140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altLang="ko-KR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ko-KR" sz="1400" b="0" i="1" smtClean="0">
                        <a:latin typeface="Cambria Math"/>
                      </a:rPr>
                      <m:t>=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400" b="0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400" b="0" i="1" smtClean="0">
                        <a:solidFill>
                          <a:srgbClr val="FF0000"/>
                        </a:solidFill>
                        <a:latin typeface="Cambria Math"/>
                      </a:rPr>
                      <m:t>𝑖</m:t>
                    </m:r>
                    <m:func>
                      <m:func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400" b="0" i="0" smtClean="0">
                            <a:latin typeface="Cambria Math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AC5087-6010-4D47-B363-664A220BC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2654296"/>
                <a:ext cx="2592288" cy="1183401"/>
              </a:xfrm>
              <a:prstGeom prst="rect">
                <a:avLst/>
              </a:prstGeom>
              <a:blipFill>
                <a:blip r:embed="rId6"/>
                <a:stretch>
                  <a:fillRect l="-706" b="-41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3550891-1F07-5FC0-7AA3-9AD710348520}"/>
              </a:ext>
            </a:extLst>
          </p:cNvPr>
          <p:cNvSpPr txBox="1"/>
          <p:nvPr/>
        </p:nvSpPr>
        <p:spPr>
          <a:xfrm>
            <a:off x="5698130" y="6384448"/>
            <a:ext cx="28885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/>
              <a:t>https://www.youtube.com/watch?v=BH0snUYPQEM</a:t>
            </a:r>
          </a:p>
        </p:txBody>
      </p:sp>
    </p:spTree>
    <p:extLst>
      <p:ext uri="{BB962C8B-B14F-4D97-AF65-F5344CB8AC3E}">
        <p14:creationId xmlns:p14="http://schemas.microsoft.com/office/powerpoint/2010/main" val="1884261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Data Rate vs Signal Rate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a typeface="굴림" pitchFamily="50" charset="-127"/>
              </a:rPr>
              <a:t>Data</a:t>
            </a:r>
          </a:p>
          <a:p>
            <a:pPr lvl="1"/>
            <a:r>
              <a:rPr lang="en-US" altLang="ko-KR" dirty="0"/>
              <a:t>Individual facts, statistics, or items of information</a:t>
            </a:r>
            <a:endParaRPr lang="en-US" altLang="ko-KR" dirty="0">
              <a:ea typeface="굴림" pitchFamily="50" charset="-127"/>
            </a:endParaRPr>
          </a:p>
          <a:p>
            <a:r>
              <a:rPr lang="en-US" altLang="ko-KR" dirty="0">
                <a:ea typeface="굴림" pitchFamily="50" charset="-127"/>
              </a:rPr>
              <a:t>Signal</a:t>
            </a:r>
          </a:p>
          <a:p>
            <a:pPr lvl="1"/>
            <a:r>
              <a:rPr lang="en-US" altLang="ko-KR" dirty="0"/>
              <a:t>An </a:t>
            </a:r>
            <a:r>
              <a:rPr lang="en-US" altLang="ko-KR" b="1" dirty="0"/>
              <a:t>electrical</a:t>
            </a:r>
            <a:r>
              <a:rPr lang="en-US" altLang="ko-KR" dirty="0"/>
              <a:t> quantity or effect, as current, </a:t>
            </a:r>
            <a:r>
              <a:rPr lang="en-NZ" altLang="ko-KR" dirty="0"/>
              <a:t>voltage, or </a:t>
            </a:r>
            <a:r>
              <a:rPr lang="en-NZ" altLang="ko-KR" b="1" dirty="0"/>
              <a:t>electromagnetic</a:t>
            </a:r>
            <a:r>
              <a:rPr lang="en-NZ" altLang="ko-KR" dirty="0"/>
              <a:t> waves</a:t>
            </a:r>
            <a:r>
              <a:rPr lang="en-US" altLang="ko-KR" dirty="0"/>
              <a:t>, that can be varied in such a way as to convey information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876256" y="1628800"/>
            <a:ext cx="1446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altLang="ko-KR" sz="800" dirty="0"/>
              <a:t>http://www.dictionary.com/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28995336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Signaling Scheme</a:t>
            </a:r>
            <a:br>
              <a:rPr lang="en-US" altLang="ko-KR" dirty="0"/>
            </a:br>
            <a:r>
              <a:rPr lang="en-US" altLang="ko-KR" dirty="0"/>
              <a:t>Basic Concepts : </a:t>
            </a:r>
            <a:r>
              <a:rPr lang="en-NZ" altLang="ko-KR" dirty="0"/>
              <a:t>Euler's formula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altLang="ko-KR" dirty="0"/>
              <a:t>Relationship to trigonometry</a:t>
            </a:r>
          </a:p>
          <a:p>
            <a:pPr lvl="1"/>
            <a:r>
              <a:rPr lang="en-US" altLang="ko-KR" dirty="0"/>
              <a:t>an interpretation of the sine and cosine functions as </a:t>
            </a:r>
            <a:r>
              <a:rPr lang="en-US" altLang="ko-KR" b="1" dirty="0"/>
              <a:t>weighted sums</a:t>
            </a:r>
            <a:r>
              <a:rPr lang="en-US" altLang="ko-KR" dirty="0"/>
              <a:t> of the exponential function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72" y="4077072"/>
            <a:ext cx="3599360" cy="1385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563" y="3974680"/>
            <a:ext cx="4810896" cy="1848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300368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Amplitude Sift Key (ASK)</a:t>
            </a:r>
            <a:br>
              <a:rPr lang="en-US" altLang="ko-KR" dirty="0"/>
            </a:br>
            <a:r>
              <a:rPr lang="en-US" altLang="ko-KR" dirty="0"/>
              <a:t>Binary ASK : </a:t>
            </a:r>
            <a:r>
              <a:rPr lang="en-NZ" altLang="ko-KR" dirty="0"/>
              <a:t>On-Off keying (OOK)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the </a:t>
            </a:r>
            <a:r>
              <a:rPr lang="en-US" altLang="ko-KR" b="1" dirty="0">
                <a:ea typeface="굴림" pitchFamily="50" charset="-127"/>
              </a:rPr>
              <a:t>amplitude</a:t>
            </a:r>
            <a:r>
              <a:rPr lang="en-US" altLang="ko-KR" dirty="0">
                <a:ea typeface="굴림" pitchFamily="50" charset="-127"/>
              </a:rPr>
              <a:t> of the carrier signal is </a:t>
            </a:r>
            <a:r>
              <a:rPr lang="en-US" altLang="ko-KR" b="1" dirty="0">
                <a:ea typeface="굴림" pitchFamily="50" charset="-127"/>
              </a:rPr>
              <a:t>varied</a:t>
            </a:r>
            <a:r>
              <a:rPr lang="en-US" altLang="ko-KR" dirty="0">
                <a:ea typeface="굴림" pitchFamily="50" charset="-127"/>
              </a:rPr>
              <a:t> to create signal elements. </a:t>
            </a:r>
          </a:p>
          <a:p>
            <a:r>
              <a:rPr lang="en-US" altLang="ko-KR" dirty="0">
                <a:ea typeface="굴림" pitchFamily="50" charset="-127"/>
              </a:rPr>
              <a:t>Both </a:t>
            </a:r>
            <a:r>
              <a:rPr lang="en-US" altLang="ko-KR" b="1" dirty="0">
                <a:ea typeface="굴림" pitchFamily="50" charset="-127"/>
              </a:rPr>
              <a:t>frequency and phase </a:t>
            </a:r>
            <a:r>
              <a:rPr lang="en-US" altLang="ko-KR" dirty="0">
                <a:ea typeface="굴림" pitchFamily="50" charset="-127"/>
              </a:rPr>
              <a:t>remain </a:t>
            </a:r>
            <a:r>
              <a:rPr lang="en-US" altLang="ko-KR" b="1" dirty="0">
                <a:ea typeface="굴림" pitchFamily="50" charset="-127"/>
              </a:rPr>
              <a:t>constant</a:t>
            </a:r>
            <a:endParaRPr lang="en-US" altLang="ko-KR" dirty="0">
              <a:ea typeface="굴림" pitchFamily="50" charset="-127"/>
            </a:endParaRPr>
          </a:p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419" y="3789040"/>
            <a:ext cx="7056784" cy="2047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78523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Amplitude Sift Key (ASK)</a:t>
            </a:r>
            <a:br>
              <a:rPr lang="en-US" altLang="ko-KR" dirty="0"/>
            </a:br>
            <a:r>
              <a:rPr lang="en-US" altLang="ko-KR" dirty="0"/>
              <a:t>Demodulation</a:t>
            </a:r>
            <a:endParaRPr lang="ko-KR" alt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72816"/>
            <a:ext cx="7081988" cy="291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87824" y="4882495"/>
                <a:ext cx="4781052" cy="11108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𝑏</m:t>
                            </m:r>
                          </m:sub>
                        </m:sSub>
                      </m:sup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𝐴</m:t>
                        </m:r>
                        <m:func>
                          <m:func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ko-KR" i="1">
                                <a:latin typeface="Cambria Math"/>
                              </a:rPr>
                              <m:t>∙</m:t>
                            </m:r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𝐴</m:t>
                            </m:r>
                          </m:e>
                        </m:func>
                        <m:func>
                          <m:func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e>
                    </m:nary>
                    <m:r>
                      <a:rPr lang="en-US" altLang="ko-KR" b="0" i="1" smtClean="0">
                        <a:latin typeface="Cambria Math"/>
                      </a:rPr>
                      <m:t>𝑑𝑡</m:t>
                    </m:r>
                    <m:r>
                      <a:rPr lang="en-US" altLang="ko-KR" b="0" i="1" smtClean="0">
                        <a:latin typeface="Cambria Math"/>
                      </a:rPr>
                      <m:t>=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𝐴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∙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ko-KR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</m:sup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0</m:t>
                          </m:r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∙</m:t>
                          </m:r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ko-KR" altLang="en-US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  <m:r>
                        <a:rPr lang="en-US" altLang="ko-KR" i="1">
                          <a:latin typeface="Cambria Math"/>
                        </a:rPr>
                        <m:t>𝑑𝑡</m:t>
                      </m:r>
                      <m:r>
                        <a:rPr lang="en-US" altLang="ko-KR" i="1">
                          <a:latin typeface="Cambria Math"/>
                        </a:rPr>
                        <m:t>=0             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4882495"/>
                <a:ext cx="4781052" cy="1110817"/>
              </a:xfrm>
              <a:prstGeom prst="rect">
                <a:avLst/>
              </a:prstGeom>
              <a:blipFill>
                <a:blip r:embed="rId3"/>
                <a:stretch>
                  <a:fillRect l="-8546" t="-44505" b="-137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830452"/>
            <a:ext cx="2304256" cy="709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221088"/>
            <a:ext cx="3350890" cy="522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5066CA-2DF8-483F-A6DB-602F3CD62BF4}"/>
                  </a:ext>
                </a:extLst>
              </p:cNvPr>
              <p:cNvSpPr txBox="1"/>
              <p:nvPr/>
            </p:nvSpPr>
            <p:spPr>
              <a:xfrm>
                <a:off x="6876256" y="3957022"/>
                <a:ext cx="1800200" cy="7753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ko-KR" sz="1100" dirty="0"/>
                  <a:t>energy per bit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ko-KR" sz="1100" dirty="0"/>
                  <a:t>: bit duration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/>
                      </a:rPr>
                      <m:t>𝐴</m:t>
                    </m:r>
                    <m:r>
                      <a:rPr lang="en-US" altLang="ko-KR" sz="1100" b="0" i="1" smtClean="0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ko-KR" altLang="en-US" sz="11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11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100" b="0" i="1" smtClean="0">
                                <a:latin typeface="Cambria Math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altLang="ko-KR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100" b="0" i="1" smtClean="0">
                                    <a:latin typeface="Cambria Math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ko-KR" sz="1100" b="0" i="1" smtClean="0">
                                    <a:latin typeface="Cambria Math"/>
                                  </a:rPr>
                                  <m:t>𝑏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11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100" b="0" i="1" smtClean="0">
                                    <a:latin typeface="Cambria Math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ko-KR" sz="1100" b="0" i="1" smtClean="0">
                                    <a:latin typeface="Cambria Math"/>
                                  </a:rPr>
                                  <m:t>𝑏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ko-KR" altLang="en-US" sz="11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5066CA-2DF8-483F-A6DB-602F3CD62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256" y="3957022"/>
                <a:ext cx="1800200" cy="775340"/>
              </a:xfrm>
              <a:prstGeom prst="rect">
                <a:avLst/>
              </a:prstGeom>
              <a:blipFill>
                <a:blip r:embed="rId6"/>
                <a:stretch>
                  <a:fillRect t="-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93B273-6476-6F0E-6406-FDAF41B48836}"/>
                  </a:ext>
                </a:extLst>
              </p:cNvPr>
              <p:cNvSpPr txBox="1"/>
              <p:nvPr/>
            </p:nvSpPr>
            <p:spPr>
              <a:xfrm>
                <a:off x="4148935" y="3957022"/>
                <a:ext cx="846129" cy="5924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latin typeface="Cambria Math"/>
                        </a:rPr>
                        <m:t>𝐴</m:t>
                      </m:r>
                      <m:r>
                        <a:rPr lang="en-US" altLang="ko-KR" sz="1100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ko-KR" altLang="en-US" sz="11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ko-KR" sz="11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100" b="0" i="1" smtClean="0">
                                  <a:latin typeface="Cambria Math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ko-KR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100" b="0" i="1" smtClean="0">
                                      <a:latin typeface="Cambria Math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sz="1100" b="0" i="1" smtClean="0">
                                      <a:latin typeface="Cambria Math"/>
                                    </a:rPr>
                                    <m:t>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ko-KR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100" b="0" i="1" smtClean="0">
                                      <a:latin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ko-KR" sz="1100" b="0" i="1" smtClean="0">
                                      <a:latin typeface="Cambria Math"/>
                                    </a:rPr>
                                    <m:t>𝑏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ko-KR" altLang="en-US" sz="11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93B273-6476-6F0E-6406-FDAF41B48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8935" y="3957022"/>
                <a:ext cx="846129" cy="5924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29834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Frequency Shift Key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The </a:t>
            </a:r>
            <a:r>
              <a:rPr lang="en-US" altLang="ko-KR" b="1" dirty="0">
                <a:ea typeface="굴림" pitchFamily="50" charset="-127"/>
              </a:rPr>
              <a:t>frequency</a:t>
            </a:r>
            <a:r>
              <a:rPr lang="en-US" altLang="ko-KR" dirty="0">
                <a:ea typeface="굴림" pitchFamily="50" charset="-127"/>
              </a:rPr>
              <a:t> of the modulated signal is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pitchFamily="50" charset="-127"/>
              </a:rPr>
              <a:t>constant for the duration of one signal element</a:t>
            </a:r>
            <a:r>
              <a:rPr lang="en-US" altLang="ko-KR" dirty="0">
                <a:ea typeface="굴림" pitchFamily="50" charset="-127"/>
              </a:rPr>
              <a:t>, but </a:t>
            </a:r>
            <a:r>
              <a:rPr lang="en-US" altLang="ko-KR" b="1" dirty="0">
                <a:ea typeface="굴림" pitchFamily="50" charset="-127"/>
              </a:rPr>
              <a:t>changes</a:t>
            </a:r>
            <a:r>
              <a:rPr lang="en-US" altLang="ko-KR" dirty="0">
                <a:ea typeface="굴림" pitchFamily="50" charset="-127"/>
              </a:rPr>
              <a:t>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pitchFamily="50" charset="-127"/>
              </a:rPr>
              <a:t>for the next signal element </a:t>
            </a:r>
            <a:r>
              <a:rPr lang="en-US" altLang="ko-KR" dirty="0">
                <a:ea typeface="굴림" pitchFamily="50" charset="-127"/>
              </a:rPr>
              <a:t>if the data element changes</a:t>
            </a:r>
          </a:p>
          <a:p>
            <a:r>
              <a:rPr lang="en-US" altLang="ko-KR" dirty="0">
                <a:ea typeface="굴림" pitchFamily="50" charset="-127"/>
              </a:rPr>
              <a:t>Both peak amplitude and phase remain constant for all signal elements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249196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/>
              <a:t>Frequency Shift Key</a:t>
            </a:r>
            <a:endParaRPr lang="ko-KR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4824"/>
            <a:ext cx="4110346" cy="19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28800"/>
            <a:ext cx="4065690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 flipV="1">
            <a:off x="6732240" y="3284984"/>
            <a:ext cx="0" cy="16561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995936" y="4882495"/>
                <a:ext cx="4592026" cy="11108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𝑏</m:t>
                            </m:r>
                          </m:sub>
                        </m:sSub>
                      </m:sup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𝐴</m:t>
                        </m:r>
                        <m:func>
                          <m:func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ko-KR" b="0" i="1" smtClean="0">
                                <a:latin typeface="Cambria Math"/>
                              </a:rPr>
                              <m:t>∙</m:t>
                            </m:r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𝐴</m:t>
                            </m:r>
                          </m:e>
                        </m:func>
                        <m:func>
                          <m:func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e>
                    </m:nary>
                    <m:r>
                      <a:rPr lang="en-US" altLang="ko-KR" b="0" i="1" smtClean="0">
                        <a:latin typeface="Cambria Math"/>
                      </a:rPr>
                      <m:t>𝑑𝑡</m:t>
                    </m:r>
                    <m:r>
                      <a:rPr lang="en-US" altLang="ko-KR" b="0" i="1" smtClean="0">
                        <a:latin typeface="Cambria Math"/>
                      </a:rPr>
                      <m:t>=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𝐴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∙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</m:sup>
                        <m:e>
                          <m:r>
                            <a:rPr lang="en-US" altLang="ko-KR" i="1">
                              <a:latin typeface="Cambria Math"/>
                            </a:rPr>
                            <m:t>𝐴</m:t>
                          </m:r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ko-KR" i="1">
                                  <a:latin typeface="Cambria Math"/>
                                </a:rPr>
                                <m:t>∙</m:t>
                              </m:r>
                              <m:r>
                                <a:rPr lang="en-US" altLang="ko-KR" i="1">
                                  <a:latin typeface="Cambria Math"/>
                                  <a:ea typeface="Cambria Math"/>
                                </a:rPr>
                                <m:t>𝐴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altLang="ko-KR" i="1">
                          <a:latin typeface="Cambria Math"/>
                        </a:rPr>
                        <m:t>𝑑𝑡</m:t>
                      </m:r>
                      <m:r>
                        <a:rPr lang="en-US" altLang="ko-KR" i="1">
                          <a:latin typeface="Cambria Math"/>
                        </a:rPr>
                        <m:t>=0             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4882495"/>
                <a:ext cx="4592026" cy="1110817"/>
              </a:xfrm>
              <a:prstGeom prst="rect">
                <a:avLst/>
              </a:prstGeom>
              <a:blipFill>
                <a:blip r:embed="rId4"/>
                <a:stretch>
                  <a:fillRect l="-9031" t="-44505" b="-137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005064"/>
            <a:ext cx="2304256" cy="709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205452" y="5276722"/>
                <a:ext cx="2662075" cy="5206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𝑛</m:t>
                        </m:r>
                        <m:r>
                          <a:rPr lang="ko-KR" altLang="en-US" b="0" i="1" smtClean="0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,  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altLang="ko-KR" i="1" dirty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 dirty="0">
                            <a:latin typeface="Cambria Math"/>
                          </a:rPr>
                          <m:t>2</m:t>
                        </m:r>
                        <m:r>
                          <a:rPr lang="ko-KR" altLang="en-US" i="1" dirty="0">
                            <a:latin typeface="Cambria Math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/>
                              </a:rPr>
                              <m:t>𝑏</m:t>
                            </m:r>
                          </m:sub>
                        </m:sSub>
                      </m:den>
                    </m:f>
                    <m:r>
                      <a:rPr lang="en-US" altLang="ko-KR" b="0" i="1" dirty="0" smtClean="0">
                        <a:latin typeface="Cambria Math"/>
                      </a:rPr>
                      <m:t>)</m:t>
                    </m:r>
                    <m:r>
                      <a:rPr lang="en-US" altLang="ko-KR" b="0" i="1" smtClean="0">
                        <a:latin typeface="Cambria Math"/>
                      </a:rPr>
                      <m:t>,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452" y="5276722"/>
                <a:ext cx="2662075" cy="520655"/>
              </a:xfrm>
              <a:prstGeom prst="rect">
                <a:avLst/>
              </a:prstGeom>
              <a:blipFill>
                <a:blip r:embed="rId6"/>
                <a:stretch>
                  <a:fillRect l="-2064" b="-1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7020272" y="4287786"/>
            <a:ext cx="15325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Coherent detection</a:t>
            </a:r>
            <a:endParaRPr lang="ko-KR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F0C0CD3-2E03-6325-F124-64166719BDAB}"/>
                  </a:ext>
                </a:extLst>
              </p:cNvPr>
              <p:cNvSpPr txBox="1"/>
              <p:nvPr/>
            </p:nvSpPr>
            <p:spPr>
              <a:xfrm>
                <a:off x="899592" y="4038615"/>
                <a:ext cx="1800200" cy="7753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ko-KR" sz="1100" dirty="0"/>
                  <a:t>energy per bit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ko-KR" sz="1100" dirty="0"/>
                  <a:t>: bit duration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/>
                      </a:rPr>
                      <m:t>𝐴</m:t>
                    </m:r>
                    <m:r>
                      <a:rPr lang="en-US" altLang="ko-KR" sz="1100" b="0" i="1" smtClean="0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ko-KR" altLang="en-US" sz="11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11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100" b="0" i="1" smtClean="0">
                                <a:latin typeface="Cambria Math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altLang="ko-KR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100" b="0" i="1" smtClean="0">
                                    <a:latin typeface="Cambria Math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ko-KR" sz="1100" b="0" i="1" smtClean="0">
                                    <a:latin typeface="Cambria Math"/>
                                  </a:rPr>
                                  <m:t>𝑏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11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100" b="0" i="1" smtClean="0">
                                    <a:latin typeface="Cambria Math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ko-KR" sz="1100" b="0" i="1" smtClean="0">
                                    <a:latin typeface="Cambria Math"/>
                                  </a:rPr>
                                  <m:t>𝑏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ko-KR" altLang="en-US" sz="11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F0C0CD3-2E03-6325-F124-64166719B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4038615"/>
                <a:ext cx="1800200" cy="775340"/>
              </a:xfrm>
              <a:prstGeom prst="rect">
                <a:avLst/>
              </a:prstGeom>
              <a:blipFill>
                <a:blip r:embed="rId7"/>
                <a:stretch>
                  <a:fillRect t="-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45084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Phase Shift Key (PSK)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the phase of the carrier is varied to represent two or more different signal elements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387" y="3140968"/>
            <a:ext cx="5535898" cy="3196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235773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Phase Shift Key (PSK)</a:t>
            </a:r>
            <a:br>
              <a:rPr lang="en-US" altLang="ko-KR" dirty="0"/>
            </a:br>
            <a:r>
              <a:rPr lang="en-US" altLang="ko-KR" dirty="0"/>
              <a:t>Binary PSK (BPSK)</a:t>
            </a:r>
            <a:endParaRPr lang="ko-KR" altLang="en-US" dirty="0"/>
          </a:p>
        </p:txBody>
      </p:sp>
      <p:pic>
        <p:nvPicPr>
          <p:cNvPr id="1024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44824"/>
            <a:ext cx="8229600" cy="266268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148935" y="3957022"/>
                <a:ext cx="846129" cy="5924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latin typeface="Cambria Math"/>
                        </a:rPr>
                        <m:t>𝐴</m:t>
                      </m:r>
                      <m:r>
                        <a:rPr lang="en-US" altLang="ko-KR" sz="1100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ko-KR" altLang="en-US" sz="11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ko-KR" sz="11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100" b="0" i="1" smtClean="0">
                                  <a:latin typeface="Cambria Math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ko-KR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100" b="0" i="1" smtClean="0">
                                      <a:latin typeface="Cambria Math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sz="1100" b="0" i="1" smtClean="0">
                                      <a:latin typeface="Cambria Math"/>
                                    </a:rPr>
                                    <m:t>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ko-KR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100" b="0" i="1" smtClean="0">
                                      <a:latin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ko-KR" sz="1100" b="0" i="1" smtClean="0">
                                      <a:latin typeface="Cambria Math"/>
                                    </a:rPr>
                                    <m:t>𝑏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ko-KR" altLang="en-US" sz="11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8935" y="3957022"/>
                <a:ext cx="846129" cy="5924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99592" y="4822224"/>
                <a:ext cx="5108130" cy="487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𝑏</m:t>
                            </m:r>
                          </m:sub>
                        </m:sSub>
                      </m:sup>
                      <m:e>
                        <m:r>
                          <a:rPr lang="en-US" altLang="ko-KR" b="0" i="1" smtClean="0">
                            <a:latin typeface="Cambria Math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𝐴</m:t>
                        </m:r>
                        <m:func>
                          <m:func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ko-KR" altLang="en-US" b="0" i="1" smtClean="0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)∙</m:t>
                            </m:r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𝐴</m:t>
                            </m:r>
                          </m:e>
                        </m:func>
                        <m:func>
                          <m:func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ko-KR" altLang="en-US" i="1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)</m:t>
                            </m:r>
                          </m:e>
                        </m:func>
                      </m:e>
                    </m:nary>
                    <m:r>
                      <a:rPr lang="en-US" altLang="ko-KR" b="0" i="1" smtClean="0">
                        <a:latin typeface="Cambria Math"/>
                      </a:rPr>
                      <m:t>𝑑𝑡</m:t>
                    </m:r>
                    <m:r>
                      <a:rPr lang="en-US" altLang="ko-KR" b="0" i="1" smtClean="0">
                        <a:latin typeface="Cambria Math"/>
                      </a:rPr>
                      <m:t>=−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𝐴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∙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ko-KR" dirty="0"/>
                  <a:t> =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𝑏</m:t>
                        </m:r>
                      </m:sub>
                    </m:sSub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4822224"/>
                <a:ext cx="5108130" cy="487890"/>
              </a:xfrm>
              <a:prstGeom prst="rect">
                <a:avLst/>
              </a:prstGeom>
              <a:blipFill>
                <a:blip r:embed="rId4"/>
                <a:stretch>
                  <a:fillRect l="-8115" t="-101250" b="-1587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직사각형 5"/>
              <p:cNvSpPr/>
              <p:nvPr/>
            </p:nvSpPr>
            <p:spPr>
              <a:xfrm>
                <a:off x="6269528" y="4492057"/>
                <a:ext cx="1641090" cy="6303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/>
                          </a:rPr>
                          <m:t>𝑐</m:t>
                        </m:r>
                      </m:sub>
                    </m:sSub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sz="11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sz="1100" i="1" dirty="0">
                  <a:latin typeface="Cambria Math" panose="020405030504060302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i="1">
                            <a:latin typeface="Cambria Math"/>
                          </a:rPr>
                          <m:t>𝐴</m:t>
                        </m:r>
                      </m:e>
                      <m:sup>
                        <m:r>
                          <a:rPr lang="en-US" altLang="ko-KR" sz="1100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ko-KR" sz="1100" i="1">
                        <a:latin typeface="Cambria Math"/>
                        <a:ea typeface="Cambria Math"/>
                      </a:rPr>
                      <m:t>∙</m:t>
                    </m:r>
                    <m:f>
                      <m:f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i="1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sz="1100" i="1">
                                <a:latin typeface="Cambria Math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altLang="ko-KR" sz="11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ko-KR" altLang="en-US" sz="1100" dirty="0"/>
                  <a:t> </a:t>
                </a:r>
                <a:r>
                  <a:rPr lang="en-US" altLang="ko-KR" sz="11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100" i="1">
                            <a:latin typeface="Cambria Math"/>
                          </a:rPr>
                          <m:t>2</m:t>
                        </m:r>
                        <m:sSub>
                          <m:sSubPr>
                            <m:ctrlPr>
                              <a:rPr lang="en-US" altLang="ko-KR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i="1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ko-KR" sz="1100" i="1">
                                <a:latin typeface="Cambria Math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i="1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sz="1100" i="1">
                                <a:latin typeface="Cambria Math"/>
                              </a:rPr>
                              <m:t>𝑏</m:t>
                            </m:r>
                          </m:sub>
                        </m:sSub>
                      </m:den>
                    </m:f>
                    <m:r>
                      <a:rPr lang="en-US" altLang="ko-KR" sz="1100" i="1" smtClean="0">
                        <a:latin typeface="Cambria Math"/>
                        <a:ea typeface="Cambria Math"/>
                      </a:rPr>
                      <m:t>∙</m:t>
                    </m:r>
                    <m:f>
                      <m:f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i="1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sz="1100" i="1">
                                <a:latin typeface="Cambria Math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altLang="ko-KR" sz="11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ko-KR" altLang="en-US" sz="1100" dirty="0"/>
                  <a:t> </a:t>
                </a:r>
                <a:r>
                  <a:rPr lang="en-US" altLang="ko-KR" sz="11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/>
                          </a:rPr>
                          <m:t>𝑏</m:t>
                        </m:r>
                      </m:sub>
                    </m:sSub>
                  </m:oMath>
                </a14:m>
                <a:endParaRPr lang="ko-KR" altLang="en-US" sz="1100" dirty="0"/>
              </a:p>
            </p:txBody>
          </p:sp>
        </mc:Choice>
        <mc:Fallback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528" y="4492057"/>
                <a:ext cx="1641090" cy="6303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99592" y="5517232"/>
                <a:ext cx="4718599" cy="487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𝑏</m:t>
                            </m:r>
                          </m:sub>
                        </m:sSub>
                      </m:sup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𝐴</m:t>
                        </m:r>
                        <m:func>
                          <m:func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ko-KR" altLang="en-US" b="0" i="1" smtClean="0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)∙</m:t>
                            </m:r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𝐴</m:t>
                            </m:r>
                          </m:e>
                        </m:func>
                        <m:func>
                          <m:func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ko-KR" altLang="en-US" i="1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)</m:t>
                            </m:r>
                          </m:e>
                        </m:func>
                      </m:e>
                    </m:nary>
                    <m:r>
                      <a:rPr lang="en-US" altLang="ko-KR" b="0" i="1" smtClean="0">
                        <a:latin typeface="Cambria Math"/>
                      </a:rPr>
                      <m:t>𝑑𝑡</m:t>
                    </m:r>
                    <m:r>
                      <a:rPr lang="en-US" altLang="ko-KR" b="0" i="1" smtClean="0">
                        <a:latin typeface="Cambria Math"/>
                      </a:rPr>
                      <m:t>=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𝐴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∙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ko-KR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5517232"/>
                <a:ext cx="4718599" cy="487890"/>
              </a:xfrm>
              <a:prstGeom prst="rect">
                <a:avLst/>
              </a:prstGeom>
              <a:blipFill>
                <a:blip r:embed="rId6"/>
                <a:stretch>
                  <a:fillRect l="-8786" t="-101250" b="-1587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/>
          <p:cNvSpPr/>
          <p:nvPr/>
        </p:nvSpPr>
        <p:spPr>
          <a:xfrm>
            <a:off x="3419872" y="3189072"/>
            <a:ext cx="1656184" cy="720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439504" y="3821248"/>
            <a:ext cx="1440160" cy="720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8028A9FC-A51F-435D-B2BC-349D08D31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5087090"/>
            <a:ext cx="2304256" cy="709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1AE811C-01EB-E8B9-C01D-9138E1D9BB85}"/>
                  </a:ext>
                </a:extLst>
              </p:cNvPr>
              <p:cNvSpPr txBox="1"/>
              <p:nvPr/>
            </p:nvSpPr>
            <p:spPr>
              <a:xfrm>
                <a:off x="6318056" y="3635442"/>
                <a:ext cx="1800200" cy="7753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ko-KR" sz="1100" dirty="0"/>
                  <a:t>energy per bit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ko-KR" sz="1100" dirty="0"/>
                  <a:t>: bit duration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/>
                      </a:rPr>
                      <m:t>𝐴</m:t>
                    </m:r>
                    <m:r>
                      <a:rPr lang="en-US" altLang="ko-KR" sz="1100" b="0" i="1" smtClean="0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ko-KR" altLang="en-US" sz="11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11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100" b="0" i="1" smtClean="0">
                                <a:latin typeface="Cambria Math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altLang="ko-KR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100" b="0" i="1" smtClean="0">
                                    <a:latin typeface="Cambria Math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ko-KR" sz="1100" b="0" i="1" smtClean="0">
                                    <a:latin typeface="Cambria Math"/>
                                  </a:rPr>
                                  <m:t>𝑏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11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100" b="0" i="1" smtClean="0">
                                    <a:latin typeface="Cambria Math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ko-KR" sz="1100" b="0" i="1" smtClean="0">
                                    <a:latin typeface="Cambria Math"/>
                                  </a:rPr>
                                  <m:t>𝑏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ko-KR" altLang="en-US" sz="11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1AE811C-01EB-E8B9-C01D-9138E1D9B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056" y="3635442"/>
                <a:ext cx="1800200" cy="775340"/>
              </a:xfrm>
              <a:prstGeom prst="rect">
                <a:avLst/>
              </a:prstGeom>
              <a:blipFill>
                <a:blip r:embed="rId8"/>
                <a:stretch>
                  <a:fillRect t="-7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219699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Phase Shift Key (PSK)</a:t>
            </a:r>
            <a:br>
              <a:rPr lang="en-US" altLang="ko-KR" dirty="0"/>
            </a:br>
            <a:r>
              <a:rPr lang="en-US" altLang="ko-KR" dirty="0">
                <a:ea typeface="굴림" pitchFamily="50" charset="-127"/>
              </a:rPr>
              <a:t>BPSK constellation  diagram</a:t>
            </a:r>
            <a:endParaRPr lang="ko-KR" altLang="en-US" dirty="0"/>
          </a:p>
        </p:txBody>
      </p:sp>
      <p:pic>
        <p:nvPicPr>
          <p:cNvPr id="5" name="Picture 5" descr="https://upload.wikimedia.org/wikipedia/commons/thumb/4/41/BPSK_Gray_Coded.svg/623px-BPSK_Gray_Coded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464" y="2101800"/>
            <a:ext cx="2771271" cy="286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315763" y="5085184"/>
            <a:ext cx="22329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altLang="ko-KR" dirty="0"/>
              <a:t>BPSK Constellation 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788024" y="3966191"/>
                <a:ext cx="1213345" cy="630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0=−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1= 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    </m:t>
                                  </m:r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3966191"/>
                <a:ext cx="1213345" cy="63068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오른쪽 중괄호 10"/>
          <p:cNvSpPr/>
          <p:nvPr/>
        </p:nvSpPr>
        <p:spPr>
          <a:xfrm rot="5400000">
            <a:off x="6504263" y="3558049"/>
            <a:ext cx="432049" cy="57606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494974" y="4041188"/>
                <a:ext cx="5133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974" y="4041188"/>
                <a:ext cx="513346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16648"/>
            <a:ext cx="3569174" cy="3895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5839374" y="1700808"/>
                <a:ext cx="12983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n-US" altLang="ko-KR" i="1">
                              <a:latin typeface="Cambria Math"/>
                            </a:rPr>
                            <m:t>(2</m:t>
                          </m:r>
                          <m:r>
                            <a:rPr lang="ko-KR" altLang="en-US" i="1">
                              <a:latin typeface="Cambria Math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9374" y="1700808"/>
                <a:ext cx="1298368" cy="369332"/>
              </a:xfrm>
              <a:prstGeom prst="rect">
                <a:avLst/>
              </a:prstGeom>
              <a:blipFill rotWithShape="1"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7414182" y="3534142"/>
                <a:ext cx="13288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NZ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NZ" altLang="ko-KR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altLang="ko-KR" i="1">
                              <a:latin typeface="Cambria Math"/>
                            </a:rPr>
                            <m:t>(2</m:t>
                          </m:r>
                          <m:r>
                            <a:rPr lang="ko-KR" altLang="en-US" i="1">
                              <a:latin typeface="Cambria Math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182" y="3534142"/>
                <a:ext cx="1328825" cy="369332"/>
              </a:xfrm>
              <a:prstGeom prst="rect">
                <a:avLst/>
              </a:prstGeom>
              <a:blipFill rotWithShape="1"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43074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M-</a:t>
            </a:r>
            <a:r>
              <a:rPr lang="en-US" altLang="ko-KR" dirty="0" err="1"/>
              <a:t>ary</a:t>
            </a:r>
            <a:r>
              <a:rPr lang="en-US" altLang="ko-KR" dirty="0"/>
              <a:t> Signaling Scheme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ko-KR" sz="2800" dirty="0"/>
                  <a:t>M-</a:t>
                </a:r>
                <a:r>
                  <a:rPr lang="en-US" altLang="ko-KR" sz="2800" dirty="0" err="1"/>
                  <a:t>ary</a:t>
                </a:r>
                <a:r>
                  <a:rPr lang="en-US" altLang="ko-KR" sz="2800" dirty="0"/>
                  <a:t> Signaling Scheme</a:t>
                </a:r>
              </a:p>
              <a:p>
                <a:pPr lvl="1"/>
                <a:r>
                  <a:rPr lang="en-US" altLang="ko-KR" sz="2400" dirty="0"/>
                  <a:t>M states (symbol states)</a:t>
                </a:r>
              </a:p>
              <a:p>
                <a:pPr lvl="2"/>
                <a:r>
                  <a:rPr lang="en-US" altLang="ko-KR" sz="2000" dirty="0"/>
                  <a:t>The “off” states </a:t>
                </a:r>
              </a:p>
              <a:p>
                <a:pPr lvl="2"/>
                <a:r>
                  <a:rPr lang="en-US" altLang="ko-KR" sz="2000" dirty="0"/>
                  <a:t>M-1 discrete “on” states</a:t>
                </a:r>
              </a:p>
              <a:p>
                <a:pPr lvl="1"/>
                <a:r>
                  <a:rPr lang="en-US" altLang="ko-KR" dirty="0"/>
                  <a:t>Bit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ko-KR" dirty="0"/>
                  <a:t>bps (bit peiod: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𝑏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dirty="0"/>
                  <a:t>)</a:t>
                </a:r>
              </a:p>
              <a:p>
                <a:pPr lvl="2"/>
                <a:r>
                  <a:rPr lang="en-US" altLang="ko-KR" b="0" dirty="0"/>
                  <a:t>Symbol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R" b="0" dirty="0"/>
                  <a:t> (symbols per second) </a:t>
                </a:r>
              </a:p>
              <a:p>
                <a:pPr lvl="3"/>
                <a:r>
                  <a:rPr lang="en-US" altLang="ko-KR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𝑏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𝑀</m:t>
                        </m:r>
                      </m:e>
                    </m:func>
                  </m:oMath>
                </a14:m>
                <a:r>
                  <a:rPr lang="en-US" altLang="ko-KR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altLang="ko-KR" b="0" i="1" dirty="0" smtClean="0">
                        <a:latin typeface="Cambria Math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func>
                          <m:func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b="0" i="0" dirty="0" smtClean="0">
                                    <a:latin typeface="Cambria Math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ko-KR" b="0" i="1" dirty="0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b="0" i="1" dirty="0" smtClean="0">
                                <a:latin typeface="Cambria Math"/>
                              </a:rPr>
                              <m:t>𝑀</m:t>
                            </m:r>
                          </m:e>
                        </m:func>
                      </m:den>
                    </m:f>
                  </m:oMath>
                </a14:m>
                <a:endParaRPr lang="en-US" altLang="ko-KR" dirty="0"/>
              </a:p>
              <a:p>
                <a:pPr lvl="3"/>
                <a:r>
                  <a:rPr lang="en-US" altLang="ko-KR" dirty="0"/>
                  <a:t>Symbol period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R" dirty="0"/>
                  <a:t>) = 1/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Transmission Bandwidth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ko-KR" dirty="0"/>
                  <a:t>Hz)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/>
                        <a:ea typeface="Cambria Math"/>
                      </a:rPr>
                      <m:t>≈</m:t>
                    </m:r>
                    <m:f>
                      <m:fPr>
                        <m:type m:val="skw"/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func>
                          <m:func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dirty="0">
                                    <a:latin typeface="Cambria Math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ko-KR" i="1" dirty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i="1" dirty="0">
                                <a:latin typeface="Cambria Math"/>
                              </a:rPr>
                              <m:t>𝑀</m:t>
                            </m:r>
                          </m:e>
                        </m:func>
                      </m:den>
                    </m:f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Spectral Efficiency</a:t>
                </a:r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/>
                              </a:rPr>
                              <m:t>𝑇</m:t>
                            </m:r>
                          </m:sub>
                        </m:sSub>
                      </m:den>
                    </m:f>
                    <m:r>
                      <a:rPr lang="en-US" altLang="ko-KR" b="0" i="1" dirty="0" smtClean="0">
                        <a:latin typeface="Cambria Math"/>
                      </a:rPr>
                      <m:t>= </m:t>
                    </m:r>
                    <m:func>
                      <m:func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dirty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ko-KR" i="1" dirty="0">
                            <a:latin typeface="Cambria Math"/>
                          </a:rPr>
                          <m:t>𝑀</m:t>
                        </m:r>
                      </m:e>
                    </m:func>
                  </m:oMath>
                </a14:m>
                <a:r>
                  <a:rPr lang="en-US" altLang="ko-KR" dirty="0"/>
                  <a:t> bps/Hz</a:t>
                </a:r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21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25980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M-</a:t>
            </a:r>
            <a:r>
              <a:rPr lang="en-US" altLang="ko-KR" dirty="0" err="1"/>
              <a:t>ary</a:t>
            </a:r>
            <a:r>
              <a:rPr lang="en-US" altLang="ko-KR" dirty="0"/>
              <a:t> Signaling Scheme</a:t>
            </a:r>
            <a:br>
              <a:rPr lang="en-NZ" altLang="ko-KR" dirty="0"/>
            </a:br>
            <a:r>
              <a:rPr lang="en-NZ" altLang="ko-KR" sz="4000" dirty="0"/>
              <a:t>Quadrature phase-shift keying (QPSK)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QPSK can encode two bits per symbol, shown in the diagram with Gray coding to minimize the bit error rate (BER)</a:t>
            </a:r>
          </a:p>
          <a:p>
            <a:r>
              <a:rPr lang="en-US" altLang="ko-KR" dirty="0"/>
              <a:t>QPSK can be used to </a:t>
            </a:r>
            <a:r>
              <a:rPr lang="en-US" altLang="ko-KR" b="1" dirty="0"/>
              <a:t>double</a:t>
            </a:r>
            <a:r>
              <a:rPr lang="en-US" altLang="ko-KR" dirty="0"/>
              <a:t> the data rate compared with a BPSK system while maintaining </a:t>
            </a:r>
            <a:r>
              <a:rPr lang="en-US" altLang="ko-KR" b="1" dirty="0"/>
              <a:t>the same bandwidth</a:t>
            </a:r>
            <a:r>
              <a:rPr lang="en-US" altLang="ko-KR" dirty="0"/>
              <a:t> of the signal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7131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962</TotalTime>
  <Words>5568</Words>
  <Application>Microsoft Office PowerPoint</Application>
  <PresentationFormat>화면 슬라이드 쇼(4:3)</PresentationFormat>
  <Paragraphs>741</Paragraphs>
  <Slides>105</Slides>
  <Notes>3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105</vt:i4>
      </vt:variant>
    </vt:vector>
  </HeadingPairs>
  <TitlesOfParts>
    <vt:vector size="113" baseType="lpstr">
      <vt:lpstr>Monotype Sorts</vt:lpstr>
      <vt:lpstr>맑은 고딕</vt:lpstr>
      <vt:lpstr>Arial</vt:lpstr>
      <vt:lpstr>Cambria Math</vt:lpstr>
      <vt:lpstr>Times</vt:lpstr>
      <vt:lpstr>Times New Roman</vt:lpstr>
      <vt:lpstr>Office 테마</vt:lpstr>
      <vt:lpstr>Equation</vt:lpstr>
      <vt:lpstr>Physical Layer Signal and Modulation</vt:lpstr>
      <vt:lpstr>Contents</vt:lpstr>
      <vt:lpstr>Signal</vt:lpstr>
      <vt:lpstr>Sine Wave</vt:lpstr>
      <vt:lpstr>Sine Wave</vt:lpstr>
      <vt:lpstr>Sine Wave A, f=1/T, </vt:lpstr>
      <vt:lpstr>Wave Length and Bit Length</vt:lpstr>
      <vt:lpstr>Digital Data and Signal</vt:lpstr>
      <vt:lpstr>Data Rate vs Signal Rate</vt:lpstr>
      <vt:lpstr>Data and Signal</vt:lpstr>
      <vt:lpstr>Bandwidth</vt:lpstr>
      <vt:lpstr>Bandwidth</vt:lpstr>
      <vt:lpstr>Bandwidth</vt:lpstr>
      <vt:lpstr>Bandwidth Rough bandwidth approximation of a digital Signal</vt:lpstr>
      <vt:lpstr>Bandwidth Rough bandwidth approximation of a digital Signal</vt:lpstr>
      <vt:lpstr>Fourier analysis and Fourier Transform</vt:lpstr>
      <vt:lpstr>Fourier analysis</vt:lpstr>
      <vt:lpstr>Fourier Transform </vt:lpstr>
      <vt:lpstr>Frequency Domain</vt:lpstr>
      <vt:lpstr>Fourier Transform </vt:lpstr>
      <vt:lpstr>Fourier Transform </vt:lpstr>
      <vt:lpstr>Fourier Transform </vt:lpstr>
      <vt:lpstr>Fourier Transform </vt:lpstr>
      <vt:lpstr>Channel Capacity</vt:lpstr>
      <vt:lpstr>Channel Capacity</vt:lpstr>
      <vt:lpstr>Channel Capacity Shannon Capacity Formula</vt:lpstr>
      <vt:lpstr>Channel Capacity Nyquist Bandwidth</vt:lpstr>
      <vt:lpstr>Channel Capacity</vt:lpstr>
      <vt:lpstr>Digital Data to Digital Signal</vt:lpstr>
      <vt:lpstr>Digital Signaling Line Coding</vt:lpstr>
      <vt:lpstr>Line Coding Nyquist Criterion for Zero–ISI (Inter-Symbol Interference)</vt:lpstr>
      <vt:lpstr>Line Encoding Clocking : Bit synchronization</vt:lpstr>
      <vt:lpstr>Line coding Clocking : Bit synchronization</vt:lpstr>
      <vt:lpstr>Line Encoding DC component</vt:lpstr>
      <vt:lpstr>Line Encoding Baseline Wander</vt:lpstr>
      <vt:lpstr>Line Encoding Bits per symbol</vt:lpstr>
      <vt:lpstr>Line coding Bits per symbol</vt:lpstr>
      <vt:lpstr>Line coding Good line coding criteria</vt:lpstr>
      <vt:lpstr>Line Encoding Power Spectrum Density (PSD)</vt:lpstr>
      <vt:lpstr>Line Encoding Power Spectrum Density</vt:lpstr>
      <vt:lpstr>Line coding mapping concept</vt:lpstr>
      <vt:lpstr>Line coding mapping concept</vt:lpstr>
      <vt:lpstr>Line coding Unipolar RZ and NRZ</vt:lpstr>
      <vt:lpstr>Line coding Polar RZ and NRZ</vt:lpstr>
      <vt:lpstr>Line coding Polar RZ and NRZ</vt:lpstr>
      <vt:lpstr>Line coding Bipolar RZ and NRZ</vt:lpstr>
      <vt:lpstr>Line coding Manchester encoding</vt:lpstr>
      <vt:lpstr>Line coding BER : two-level &amp; three-level line coding</vt:lpstr>
      <vt:lpstr>Digital Data to Digital Signal</vt:lpstr>
      <vt:lpstr>Multilevel Coding  2B1Q</vt:lpstr>
      <vt:lpstr>Multilevel Coding 8B6T</vt:lpstr>
      <vt:lpstr>Multilevel Coding MLT-3 encoding</vt:lpstr>
      <vt:lpstr>Multilevel Coding 4D-PAM5 (Ethernet 1Gb/s)</vt:lpstr>
      <vt:lpstr>Multilevel Coding 4D-PAM5 (Ethernet 1Gb/s)</vt:lpstr>
      <vt:lpstr>Multilevel Coding 4D-PAM5 (Ethernet 1Gb/s)</vt:lpstr>
      <vt:lpstr>Multilevel Coding 4D-PAM5 (Ethernet 1Gb/s)</vt:lpstr>
      <vt:lpstr>Multilevel Coding 4D-PAM5 (Ethernet 1Gb/s)</vt:lpstr>
      <vt:lpstr>Multilevel Coding 4D-PAM5 (Ethernet 1Gb/s)</vt:lpstr>
      <vt:lpstr>Multilevel Coding 4D-PAM5 (Ethernet 1Gb/s) Trellis Encoder</vt:lpstr>
      <vt:lpstr>Multilevel Coding 4D-PAM5 (Ethernet 1Gb/s) The 1000BASE-T Convolutional Encoder</vt:lpstr>
      <vt:lpstr>Multilevel Coding 4D-PAM5 (Ethernet 1Gb/s) The Trellis Structure of the encoder</vt:lpstr>
      <vt:lpstr>Multilevel Coding 4D-PAM5 (Ethernet 1Gb/s)</vt:lpstr>
      <vt:lpstr>Multilevel Coding 4D-PAM5 (Ethernet 1Gb/s)</vt:lpstr>
      <vt:lpstr>Multilevel Coding 4D-PAM5 (Ethernet 1Gb/s)</vt:lpstr>
      <vt:lpstr>Input Data Randomization</vt:lpstr>
      <vt:lpstr>Input Data Conversion</vt:lpstr>
      <vt:lpstr>Input Data Conversion</vt:lpstr>
      <vt:lpstr>Code Mapping : Block Coding</vt:lpstr>
      <vt:lpstr>Input Data Conversion Block Coding : 4B5B</vt:lpstr>
      <vt:lpstr>Block Coding</vt:lpstr>
      <vt:lpstr>Input Data Conversion Block Coding : 8B10B</vt:lpstr>
      <vt:lpstr>Input Data Conversion Block Coding : 8B10B</vt:lpstr>
      <vt:lpstr>Substitution of  pre-defined input pattern</vt:lpstr>
      <vt:lpstr>Input Data Conversion Substitution of pre-defined input pattern</vt:lpstr>
      <vt:lpstr>Modified AMI code : B8ZS</vt:lpstr>
      <vt:lpstr>Modified AMI code : HDB3</vt:lpstr>
      <vt:lpstr>Modified AMI code : HDB3</vt:lpstr>
      <vt:lpstr>Scrambling</vt:lpstr>
      <vt:lpstr>Input Data Conversion Scrambling</vt:lpstr>
      <vt:lpstr>Scrambling a linear feedback shift register (LFSR) </vt:lpstr>
      <vt:lpstr>Scrambling Example</vt:lpstr>
      <vt:lpstr>Scrambling 1000BASE-T Scramblers</vt:lpstr>
      <vt:lpstr>Digital Data to Analog Signal</vt:lpstr>
      <vt:lpstr>Signaling Scheme Basic Concepts : Sine Wave</vt:lpstr>
      <vt:lpstr>Signaling Scheme Basic Concepts</vt:lpstr>
      <vt:lpstr>Signaling Scheme Basic Concepts : Orthogonal functions</vt:lpstr>
      <vt:lpstr>Signaling Scheme Basic Concepts : Orthogonal functions</vt:lpstr>
      <vt:lpstr>Signaling Scheme Basic Concepts : Orthogonal functions</vt:lpstr>
      <vt:lpstr>Signaling Scheme Basic Concepts : Euler's formula</vt:lpstr>
      <vt:lpstr>Signaling Scheme Basic Concepts : Euler's formula</vt:lpstr>
      <vt:lpstr>Amplitude Sift Key (ASK) Binary ASK : On-Off keying (OOK)</vt:lpstr>
      <vt:lpstr>Amplitude Sift Key (ASK) Demodulation</vt:lpstr>
      <vt:lpstr>Frequency Shift Key</vt:lpstr>
      <vt:lpstr>Frequency Shift Key</vt:lpstr>
      <vt:lpstr>Phase Shift Key (PSK)</vt:lpstr>
      <vt:lpstr>Phase Shift Key (PSK) Binary PSK (BPSK)</vt:lpstr>
      <vt:lpstr>Phase Shift Key (PSK) BPSK constellation  diagram</vt:lpstr>
      <vt:lpstr>M-ary Signaling Scheme</vt:lpstr>
      <vt:lpstr>M-ary Signaling Scheme Quadrature phase-shift keying (QPSK)</vt:lpstr>
      <vt:lpstr>M-ary Signaling Scheme Quadrature phase-shift keying (QPSK)</vt:lpstr>
      <vt:lpstr>M-ary Signaling Scheme Quadrature phase-shift keying (QPSK)</vt:lpstr>
      <vt:lpstr>M-ary Signaling Scheme Quadrature phase-shift keying (QPSK)</vt:lpstr>
      <vt:lpstr>Gray Code</vt:lpstr>
      <vt:lpstr>M-ary Signaling Scheme Quadrature Amplitude Modulation (QAM)</vt:lpstr>
      <vt:lpstr>M-ary Signaling Scheme Quadrature Amplitude Modulation (QAM)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01 Physical Layer</dc:title>
  <dc:creator>jiye</dc:creator>
  <cp:lastModifiedBy>민성기[ 교수 / 컴퓨터학과 ]</cp:lastModifiedBy>
  <cp:revision>69</cp:revision>
  <dcterms:created xsi:type="dcterms:W3CDTF">2017-08-22T03:49:06Z</dcterms:created>
  <dcterms:modified xsi:type="dcterms:W3CDTF">2023-12-14T01:34:20Z</dcterms:modified>
</cp:coreProperties>
</file>